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4" r:id="rId3"/>
    <p:sldId id="265" r:id="rId4"/>
    <p:sldId id="266" r:id="rId5"/>
    <p:sldId id="268" r:id="rId6"/>
    <p:sldId id="274" r:id="rId7"/>
    <p:sldId id="273" r:id="rId8"/>
    <p:sldId id="293" r:id="rId9"/>
    <p:sldId id="295" r:id="rId10"/>
    <p:sldId id="278" r:id="rId11"/>
    <p:sldId id="270" r:id="rId12"/>
    <p:sldId id="296" r:id="rId13"/>
    <p:sldId id="269" r:id="rId14"/>
    <p:sldId id="271" r:id="rId15"/>
    <p:sldId id="277" r:id="rId16"/>
    <p:sldId id="279" r:id="rId17"/>
    <p:sldId id="286" r:id="rId18"/>
    <p:sldId id="298" r:id="rId19"/>
    <p:sldId id="276" r:id="rId20"/>
    <p:sldId id="289" r:id="rId21"/>
    <p:sldId id="287" r:id="rId22"/>
    <p:sldId id="282" r:id="rId23"/>
    <p:sldId id="285" r:id="rId24"/>
    <p:sldId id="290" r:id="rId25"/>
    <p:sldId id="294" r:id="rId26"/>
    <p:sldId id="291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C7C62C-6075-426B-B9CE-B65FA7FF71B9}">
          <p14:sldIdLst>
            <p14:sldId id="256"/>
            <p14:sldId id="264"/>
            <p14:sldId id="265"/>
            <p14:sldId id="266"/>
            <p14:sldId id="268"/>
            <p14:sldId id="274"/>
            <p14:sldId id="273"/>
            <p14:sldId id="293"/>
            <p14:sldId id="295"/>
            <p14:sldId id="278"/>
            <p14:sldId id="270"/>
            <p14:sldId id="296"/>
            <p14:sldId id="269"/>
            <p14:sldId id="271"/>
            <p14:sldId id="277"/>
            <p14:sldId id="279"/>
            <p14:sldId id="286"/>
            <p14:sldId id="298"/>
            <p14:sldId id="276"/>
            <p14:sldId id="289"/>
            <p14:sldId id="287"/>
            <p14:sldId id="282"/>
            <p14:sldId id="285"/>
            <p14:sldId id="290"/>
            <p14:sldId id="294"/>
            <p14:sldId id="29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  <a:srgbClr val="3A5896"/>
    <a:srgbClr val="F3F0ED"/>
    <a:srgbClr val="E1DAD2"/>
    <a:srgbClr val="FEFEFE"/>
    <a:srgbClr val="C1C9CD"/>
    <a:srgbClr val="7C96A3"/>
    <a:srgbClr val="FFFFFF"/>
    <a:srgbClr val="003374"/>
    <a:srgbClr val="385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9" autoAdjust="0"/>
    <p:restoredTop sz="96087" autoAdjust="0"/>
  </p:normalViewPr>
  <p:slideViewPr>
    <p:cSldViewPr snapToGrid="0">
      <p:cViewPr varScale="1">
        <p:scale>
          <a:sx n="108" d="100"/>
          <a:sy n="108" d="100"/>
        </p:scale>
        <p:origin x="85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pe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[speed.xlsx]Лист1!$A$2:$A$13</c:f>
              <c:strCache>
                <c:ptCount val="12"/>
                <c:pt idx="0">
                  <c:v>Главная страница</c:v>
                </c:pt>
                <c:pt idx="1">
                  <c:v>Категория объявления</c:v>
                </c:pt>
                <c:pt idx="2">
                  <c:v>Резултат поиска</c:v>
                </c:pt>
                <c:pt idx="3">
                  <c:v>Личный кабинет</c:v>
                </c:pt>
                <c:pt idx="4">
                  <c:v>Личные данные пользователя</c:v>
                </c:pt>
                <c:pt idx="5">
                  <c:v>Администрирование пользователей</c:v>
                </c:pt>
                <c:pt idx="6">
                  <c:v>Страница объявления</c:v>
                </c:pt>
                <c:pt idx="7">
                  <c:v>Страница редактирования объявления</c:v>
                </c:pt>
                <c:pt idx="8">
                  <c:v>Информация о авторе объявления</c:v>
                </c:pt>
                <c:pt idx="9">
                  <c:v>Страница подача объявления</c:v>
                </c:pt>
                <c:pt idx="10">
                  <c:v>Страница регистрации</c:v>
                </c:pt>
                <c:pt idx="11">
                  <c:v>ПРЕДЕЛЬНАЯ СКОРОСТЬ ЗАГРУЗКИ</c:v>
                </c:pt>
              </c:strCache>
            </c:strRef>
          </c:cat>
          <c:val>
            <c:numRef>
              <c:f>[speed.xlsx]Лист1!$B$2:$B$13</c:f>
              <c:numCache>
                <c:formatCode>General</c:formatCode>
                <c:ptCount val="12"/>
                <c:pt idx="0">
                  <c:v>2000</c:v>
                </c:pt>
                <c:pt idx="1">
                  <c:v>1910</c:v>
                </c:pt>
                <c:pt idx="2">
                  <c:v>2130</c:v>
                </c:pt>
                <c:pt idx="3">
                  <c:v>2730</c:v>
                </c:pt>
                <c:pt idx="4">
                  <c:v>1860</c:v>
                </c:pt>
                <c:pt idx="5">
                  <c:v>2400</c:v>
                </c:pt>
                <c:pt idx="6">
                  <c:v>2550</c:v>
                </c:pt>
                <c:pt idx="7">
                  <c:v>2110</c:v>
                </c:pt>
                <c:pt idx="8">
                  <c:v>1870</c:v>
                </c:pt>
                <c:pt idx="9">
                  <c:v>2680</c:v>
                </c:pt>
                <c:pt idx="10">
                  <c:v>1590</c:v>
                </c:pt>
                <c:pt idx="11">
                  <c:v>5000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92179768"/>
        <c:axId val="292173888"/>
      </c:barChart>
      <c:catAx>
        <c:axId val="292179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92173888"/>
        <c:crossesAt val="0"/>
        <c:auto val="1"/>
        <c:lblAlgn val="ctr"/>
        <c:lblOffset val="100"/>
        <c:noMultiLvlLbl val="0"/>
      </c:catAx>
      <c:valAx>
        <c:axId val="292173888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92179768"/>
        <c:crosses val="autoZero"/>
        <c:crossBetween val="between"/>
      </c:valAx>
      <c:spPr>
        <a:noFill/>
        <a:ln>
          <a:solidFill>
            <a:schemeClr val="bg2">
              <a:lumMod val="75000"/>
            </a:schemeClr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D1505-2FA9-487E-BCD8-D284933B6198}" type="datetimeFigureOut">
              <a:rPr lang="ru-RU" smtClean="0"/>
              <a:t>30.11.2018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01E98-2A6E-431E-A93E-A03B24F27F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48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1E98-2A6E-431E-A93E-A03B24F27F9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989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1E98-2A6E-431E-A93E-A03B24F27F9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499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1E98-2A6E-431E-A93E-A03B24F27F9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47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1E98-2A6E-431E-A93E-A03B24F27F9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753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1E98-2A6E-431E-A93E-A03B24F27F9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10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1E98-2A6E-431E-A93E-A03B24F27F9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095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01E98-2A6E-431E-A93E-A03B24F27F9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06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287254"/>
            <a:ext cx="7869890" cy="48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9987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2.png"/><Relationship Id="rId4" Type="http://schemas.openxmlformats.org/officeDocument/2006/relationships/image" Target="../media/image3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7.jpg"/><Relationship Id="rId7" Type="http://schemas.openxmlformats.org/officeDocument/2006/relationships/image" Target="../media/image21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gi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5.gif"/><Relationship Id="rId11" Type="http://schemas.openxmlformats.org/officeDocument/2006/relationships/image" Target="../media/image50.png"/><Relationship Id="rId5" Type="http://schemas.openxmlformats.org/officeDocument/2006/relationships/image" Target="../media/image44.gif"/><Relationship Id="rId10" Type="http://schemas.openxmlformats.org/officeDocument/2006/relationships/image" Target="../media/image49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41.png"/><Relationship Id="rId7" Type="http://schemas.openxmlformats.org/officeDocument/2006/relationships/image" Target="../media/image5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22.png"/><Relationship Id="rId4" Type="http://schemas.openxmlformats.org/officeDocument/2006/relationships/image" Target="../media/image42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2.png"/><Relationship Id="rId7" Type="http://schemas.openxmlformats.org/officeDocument/2006/relationships/image" Target="../media/image2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2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2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6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hyperlink" Target="https://www.bentleymotors.com/ru/ru/models/continental/continental-supersport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4382923" y="3632662"/>
            <a:ext cx="4761077" cy="1304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rPr>
              <a:t>Электронная доска объявлений </a:t>
            </a:r>
            <a:r>
              <a:rPr lang="en-US" b="1" dirty="0" err="1" smtClean="0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rPr>
              <a:t>NeAvito</a:t>
            </a:r>
            <a:endParaRPr lang="en-US" b="1" dirty="0">
              <a:ln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72200" y="5013034"/>
            <a:ext cx="27473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ru-RU" sz="2000" b="1" dirty="0" smtClean="0"/>
              <a:t>Разработчики:</a:t>
            </a:r>
          </a:p>
          <a:p>
            <a:pPr algn="r">
              <a:lnSpc>
                <a:spcPct val="125000"/>
              </a:lnSpc>
            </a:pPr>
            <a:r>
              <a:rPr lang="ru-RU" sz="2000" dirty="0"/>
              <a:t>Кучеренко Степан </a:t>
            </a:r>
          </a:p>
          <a:p>
            <a:pPr algn="r">
              <a:lnSpc>
                <a:spcPct val="125000"/>
              </a:lnSpc>
            </a:pPr>
            <a:r>
              <a:rPr lang="ru-RU" sz="2000" dirty="0" smtClean="0"/>
              <a:t>Чугунов Виктор</a:t>
            </a:r>
          </a:p>
          <a:p>
            <a:pPr algn="r">
              <a:lnSpc>
                <a:spcPct val="125000"/>
              </a:lnSpc>
            </a:pPr>
            <a:r>
              <a:rPr lang="ru-RU" sz="2000" strike="sngStrike" dirty="0" smtClean="0"/>
              <a:t>Александр </a:t>
            </a:r>
            <a:r>
              <a:rPr lang="ru-RU" sz="2000" strike="sngStrike" dirty="0" err="1" smtClean="0"/>
              <a:t>Кривокора</a:t>
            </a:r>
            <a:endParaRPr lang="ru-RU" sz="2000" strike="sngStrike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9628" y="149398"/>
            <a:ext cx="2427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2</a:t>
            </a:r>
            <a:r>
              <a:rPr lang="en-US" sz="3600" b="1" baseline="30000" dirty="0" smtClean="0">
                <a:solidFill>
                  <a:srgbClr val="7030A0"/>
                </a:solidFill>
              </a:rPr>
              <a:t>nd</a:t>
            </a:r>
            <a:r>
              <a:rPr lang="en-US" sz="3600" b="1" dirty="0" smtClean="0">
                <a:solidFill>
                  <a:srgbClr val="7030A0"/>
                </a:solidFill>
              </a:rPr>
              <a:t> Group Production</a:t>
            </a:r>
            <a:endParaRPr lang="ru-RU" sz="3600" dirty="0" smtClean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19111228">
            <a:off x="5069715" y="5513042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200" b="1" dirty="0" smtClean="0">
                <a:latin typeface="Bahnschrift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За себя и </a:t>
            </a:r>
          </a:p>
          <a:p>
            <a:pPr algn="ctr"/>
            <a:r>
              <a:rPr lang="ru-RU" sz="2200" b="1" dirty="0" smtClean="0">
                <a:latin typeface="Bahnschrift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за Сашку!</a:t>
            </a:r>
            <a:endParaRPr lang="ru-RU" sz="2200" b="1" dirty="0">
              <a:latin typeface="Bahnschrift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7548" t="6819" r="28869"/>
          <a:stretch/>
        </p:blipFill>
        <p:spPr>
          <a:xfrm>
            <a:off x="426719" y="1644684"/>
            <a:ext cx="3810001" cy="44122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0"/>
            <a:ext cx="7886698" cy="99131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Результат поиска объявлений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79440" y="1654515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15" y="3598092"/>
            <a:ext cx="510540" cy="510540"/>
          </a:xfrm>
          <a:prstGeom prst="rect">
            <a:avLst/>
          </a:prstGeom>
        </p:spPr>
      </p:pic>
      <p:pic>
        <p:nvPicPr>
          <p:cNvPr id="6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11452" y="4371585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06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-0.01632 -0.4469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91" y="1653903"/>
            <a:ext cx="3958747" cy="441222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482558" y="3327920"/>
            <a:ext cx="95250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" dirty="0" smtClean="0">
                <a:solidFill>
                  <a:srgbClr val="F08080"/>
                </a:solidFill>
                <a:latin typeface="Arial" panose="020B0604020202020204" pitchFamily="34" charset="0"/>
              </a:rPr>
              <a:t>Не верный формат почты</a:t>
            </a:r>
            <a:endParaRPr lang="ru-RU" sz="5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481551" y="2966000"/>
            <a:ext cx="186043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00" dirty="0">
                <a:solidFill>
                  <a:srgbClr val="F08080"/>
                </a:solidFill>
                <a:latin typeface="Arial" panose="020B0604020202020204" pitchFamily="34" charset="0"/>
              </a:rPr>
              <a:t>Пароль должен содержать минимум 1 цифру</a:t>
            </a:r>
            <a:endParaRPr lang="ru-RU" sz="5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482916" y="2613730"/>
            <a:ext cx="108234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" dirty="0">
                <a:solidFill>
                  <a:srgbClr val="F08080"/>
                </a:solidFill>
                <a:latin typeface="Arial" panose="020B0604020202020204" pitchFamily="34" charset="0"/>
              </a:rPr>
              <a:t>Введите не менее 5 символов</a:t>
            </a:r>
            <a:endParaRPr lang="ru-RU" sz="500" dirty="0"/>
          </a:p>
        </p:txBody>
      </p:sp>
      <p:sp>
        <p:nvSpPr>
          <p:cNvPr id="14" name="TextBox 13"/>
          <p:cNvSpPr txBox="1"/>
          <p:nvPr/>
        </p:nvSpPr>
        <p:spPr>
          <a:xfrm>
            <a:off x="1488242" y="2487452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" dirty="0" smtClean="0"/>
              <a:t>Вик</a:t>
            </a:r>
            <a:endParaRPr lang="ru-RU" sz="600" dirty="0"/>
          </a:p>
        </p:txBody>
      </p:sp>
      <p:sp>
        <p:nvSpPr>
          <p:cNvPr id="15" name="TextBox 14"/>
          <p:cNvSpPr txBox="1"/>
          <p:nvPr/>
        </p:nvSpPr>
        <p:spPr>
          <a:xfrm>
            <a:off x="1481097" y="2839404"/>
            <a:ext cx="55656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" dirty="0" smtClean="0"/>
              <a:t>●●●</a:t>
            </a:r>
            <a:r>
              <a:rPr lang="ru-RU" sz="600" dirty="0"/>
              <a:t>●</a:t>
            </a:r>
            <a:r>
              <a:rPr lang="ru-RU" sz="600" dirty="0" smtClean="0"/>
              <a:t>●●●●</a:t>
            </a:r>
            <a:endParaRPr lang="ru-RU" sz="600" dirty="0"/>
          </a:p>
        </p:txBody>
      </p:sp>
      <p:sp>
        <p:nvSpPr>
          <p:cNvPr id="16" name="TextBox 15"/>
          <p:cNvSpPr txBox="1"/>
          <p:nvPr/>
        </p:nvSpPr>
        <p:spPr>
          <a:xfrm>
            <a:off x="1487795" y="3189781"/>
            <a:ext cx="8194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/>
              <a:t>vik</a:t>
            </a:r>
            <a:r>
              <a:rPr lang="ru-RU" sz="600" dirty="0" smtClean="0"/>
              <a:t>-</a:t>
            </a:r>
            <a:r>
              <a:rPr lang="en-US" sz="600" dirty="0" err="1" smtClean="0"/>
              <a:t>chugun@yandex</a:t>
            </a:r>
            <a:endParaRPr lang="ru-RU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1483929" y="3545566"/>
            <a:ext cx="7601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+7(978) 123-45-67</a:t>
            </a:r>
            <a:endParaRPr lang="ru-RU" sz="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78628" y="4306371"/>
            <a:ext cx="109036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" dirty="0">
                <a:solidFill>
                  <a:srgbClr val="F08080"/>
                </a:solidFill>
                <a:latin typeface="Arial" panose="020B0604020202020204" pitchFamily="34" charset="0"/>
              </a:rPr>
              <a:t>Поле должно быть заполнено!</a:t>
            </a:r>
            <a:endParaRPr lang="ru-RU" sz="500" dirty="0"/>
          </a:p>
        </p:txBody>
      </p:sp>
      <p:pic>
        <p:nvPicPr>
          <p:cNvPr id="1032" name="Picture 8" descr="http://cdn.onlinewebfonts.com/svg/download_36399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24" y="5231820"/>
            <a:ext cx="351210" cy="35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otvet.imgsmail.ru/download/7009329_96a7dd0f8dc6fa829aded72510474b31_800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3" y="4695305"/>
            <a:ext cx="1773096" cy="900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-120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449" y="1331210"/>
            <a:ext cx="3656578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/>
              <a:t>Содержимое </a:t>
            </a:r>
            <a:r>
              <a:rPr lang="ru-RU" b="1" dirty="0" smtClean="0"/>
              <a:t>формы регистрации</a:t>
            </a:r>
            <a:r>
              <a:rPr lang="ru-RU" b="1" dirty="0" smtClean="0"/>
              <a:t>:</a:t>
            </a:r>
            <a:endParaRPr lang="ru-RU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Имя пользователя.</a:t>
            </a:r>
            <a:endParaRPr lang="ru-RU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Пароль.</a:t>
            </a:r>
            <a:endParaRPr lang="ru-RU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Электронная почта.</a:t>
            </a:r>
            <a:endParaRPr lang="ru-RU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Номер телефона.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Регион.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Адрес.</a:t>
            </a:r>
            <a:endParaRPr lang="ru-RU" sz="16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0"/>
            <a:ext cx="7886698" cy="974221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Регистрация пользователя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21" name="Прямоугольная выноска 20"/>
          <p:cNvSpPr/>
          <p:nvPr/>
        </p:nvSpPr>
        <p:spPr>
          <a:xfrm>
            <a:off x="751753" y="4649485"/>
            <a:ext cx="1118290" cy="365261"/>
          </a:xfrm>
          <a:prstGeom prst="wedgeRectCallout">
            <a:avLst>
              <a:gd name="adj1" fmla="val -31054"/>
              <a:gd name="adj2" fmla="val 9127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800" dirty="0" smtClean="0"/>
              <a:t>Использовать внешнею клавиатуру</a:t>
            </a:r>
            <a:endParaRPr lang="ru-RU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2297" y="4179332"/>
            <a:ext cx="1059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" dirty="0" smtClean="0"/>
              <a:t>г. Майкоп, улица Ленина 1</a:t>
            </a:r>
            <a:endParaRPr lang="ru-RU" sz="600" dirty="0"/>
          </a:p>
        </p:txBody>
      </p:sp>
      <p:sp>
        <p:nvSpPr>
          <p:cNvPr id="23" name="TextBox 22"/>
          <p:cNvSpPr txBox="1"/>
          <p:nvPr/>
        </p:nvSpPr>
        <p:spPr>
          <a:xfrm>
            <a:off x="1607336" y="2488311"/>
            <a:ext cx="9421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" dirty="0" smtClean="0"/>
              <a:t>тор</a:t>
            </a:r>
            <a:endParaRPr lang="ru-RU" sz="600" dirty="0"/>
          </a:p>
        </p:txBody>
      </p:sp>
      <p:sp>
        <p:nvSpPr>
          <p:cNvPr id="24" name="TextBox 23"/>
          <p:cNvSpPr txBox="1"/>
          <p:nvPr/>
        </p:nvSpPr>
        <p:spPr>
          <a:xfrm>
            <a:off x="1849188" y="2839967"/>
            <a:ext cx="2311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" dirty="0"/>
              <a:t>●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28520" y="3189132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.</a:t>
            </a:r>
            <a:r>
              <a:rPr lang="en-US" sz="600" dirty="0" err="1" smtClean="0"/>
              <a:t>ru</a:t>
            </a:r>
            <a:endParaRPr lang="ru-RU" sz="6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675336" y="1650729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11" y="3594306"/>
            <a:ext cx="510540" cy="510540"/>
          </a:xfrm>
          <a:prstGeom prst="rect">
            <a:avLst/>
          </a:prstGeom>
        </p:spPr>
      </p:pic>
      <p:pic>
        <p:nvPicPr>
          <p:cNvPr id="25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34312" y="4346854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571449" y="4152355"/>
            <a:ext cx="457255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b="1" dirty="0" smtClean="0"/>
              <a:t>Поток действий после ввода данных: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Система </a:t>
            </a:r>
            <a:r>
              <a:rPr lang="ru-RU" sz="1600" dirty="0"/>
              <a:t>отправляет письмо </a:t>
            </a:r>
            <a:r>
              <a:rPr lang="ru-RU" sz="1600" dirty="0" smtClean="0"/>
              <a:t>со </a:t>
            </a:r>
            <a:r>
              <a:rPr lang="ru-RU" sz="1600" dirty="0"/>
              <a:t>ссылкой подтверждения </a:t>
            </a:r>
            <a:r>
              <a:rPr lang="ru-RU" sz="1600" dirty="0" smtClean="0"/>
              <a:t>регистрации.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600" dirty="0" smtClean="0"/>
              <a:t>Пройдя </a:t>
            </a:r>
            <a:r>
              <a:rPr lang="ru-RU" sz="1600" dirty="0"/>
              <a:t>по ссылке пользователь подтверждает регистрацию и получает возможность войти в  учетную </a:t>
            </a:r>
            <a:r>
              <a:rPr lang="ru-RU" sz="1600" dirty="0" smtClean="0"/>
              <a:t>запись</a:t>
            </a:r>
            <a:r>
              <a:rPr lang="ru-RU" sz="1600" dirty="0" smtClean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2104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31146 0.0796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146 0.07963 L -0.08698 -0.054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0"/>
                            </p:stCondLst>
                            <p:childTnLst>
                              <p:par>
                                <p:cTn id="6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3500"/>
                            </p:stCondLst>
                            <p:childTnLst>
                              <p:par>
                                <p:cTn id="7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98 -0.0544 L -0.31146 0.0796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3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000"/>
                            </p:stCondLst>
                            <p:childTnLst>
                              <p:par>
                                <p:cTn id="1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000"/>
                            </p:stCondLst>
                            <p:childTnLst>
                              <p:par>
                                <p:cTn id="1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0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500"/>
                            </p:stCondLst>
                            <p:childTnLst>
                              <p:par>
                                <p:cTn id="1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9500"/>
                            </p:stCondLst>
                            <p:childTnLst>
                              <p:par>
                                <p:cTn id="1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146 0.07962 L -0.08698 -0.0544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0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750"/>
                            </p:stCondLst>
                            <p:childTnLst>
                              <p:par>
                                <p:cTn id="16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3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25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250"/>
                            </p:stCondLst>
                            <p:childTnLst>
                              <p:par>
                                <p:cTn id="17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250"/>
                            </p:stCondLst>
                            <p:childTnLst>
                              <p:par>
                                <p:cTn id="1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3" grpId="0"/>
      <p:bldP spid="13" grpId="1"/>
      <p:bldP spid="14" grpId="0" build="allAtOnce"/>
      <p:bldP spid="15" grpId="0" build="allAtOnce"/>
      <p:bldP spid="15" grpId="1" build="allAtOnce"/>
      <p:bldP spid="16" grpId="0"/>
      <p:bldP spid="16" grpId="1"/>
      <p:bldP spid="17" grpId="0"/>
      <p:bldP spid="17" grpId="1"/>
      <p:bldP spid="9" grpId="0"/>
      <p:bldP spid="9" grpId="1"/>
      <p:bldP spid="4" grpId="0"/>
      <p:bldP spid="4" grpId="1"/>
      <p:bldP spid="2" grpId="0"/>
      <p:bldP spid="2" grpId="1"/>
      <p:bldP spid="21" grpId="0" animBg="1"/>
      <p:bldP spid="21" grpId="1" animBg="1"/>
      <p:bldP spid="21" grpId="2" animBg="1"/>
      <p:bldP spid="21" grpId="3" animBg="1"/>
      <p:bldP spid="22" grpId="0"/>
      <p:bldP spid="23" grpId="0"/>
      <p:bldP spid="24" grpId="0"/>
      <p:bldP spid="26" grpId="0"/>
      <p:bldP spid="29" grpId="0" animBg="1"/>
      <p:bldP spid="34" grpId="0"/>
      <p:bldP spid="3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7778" r="26595"/>
          <a:stretch/>
        </p:blipFill>
        <p:spPr>
          <a:xfrm>
            <a:off x="594360" y="1647824"/>
            <a:ext cx="3581400" cy="441510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1297"/>
            <a:ext cx="9144000" cy="685800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570412" y="6754422"/>
            <a:ext cx="383381" cy="6905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519612" y="4492665"/>
            <a:ext cx="444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</a:rPr>
              <a:t>При авторизации с помощью социальных сетей запрашиваются имя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</a:rPr>
              <a:t>пользователя и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Email.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</a:rPr>
              <a:t>Остальные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</a:rPr>
              <a:t>данные пользователь заполнит после прохождения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</a:rPr>
              <a:t>авторизации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</a:rPr>
              <a:t>а личном кабинете.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7949" y="1128394"/>
            <a:ext cx="4548296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b="1" dirty="0" smtClean="0"/>
              <a:t>Содержимое страницы: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/>
              <a:t>Форма входа в </a:t>
            </a:r>
            <a:r>
              <a:rPr lang="ru-RU" sz="1600" dirty="0" smtClean="0"/>
              <a:t>систему: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/>
              <a:t>Электронная почта.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/>
              <a:t>Пароль</a:t>
            </a:r>
            <a:r>
              <a:rPr lang="ru-RU" sz="16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Вход в систему с помощью социальных сетей: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err="1" smtClean="0"/>
              <a:t>ВКонтакте</a:t>
            </a:r>
            <a:r>
              <a:rPr lang="ru-RU" sz="1600" dirty="0" smtClean="0"/>
              <a:t>.</a:t>
            </a:r>
            <a:endParaRPr lang="ru-RU" sz="16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Microsoft</a:t>
            </a:r>
            <a:r>
              <a:rPr lang="ru-RU" sz="1600" dirty="0" smtClean="0"/>
              <a:t>.</a:t>
            </a:r>
            <a:endParaRPr lang="ru-RU" sz="16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Google.</a:t>
            </a:r>
            <a:endParaRPr lang="ru-RU" sz="1600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0"/>
            <a:ext cx="7886698" cy="981075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Вход в систему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679440" y="1654515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34312" y="4346854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15" y="3598092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1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6198 -0.2796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8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2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3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6" grpId="0"/>
      <p:bldP spid="6" grpId="1"/>
      <p:bldP spid="2" grpId="0"/>
      <p:bldP spid="2" grpId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27664" r="30280" b="3520"/>
          <a:stretch/>
        </p:blipFill>
        <p:spPr>
          <a:xfrm>
            <a:off x="585665" y="1649099"/>
            <a:ext cx="3465517" cy="44719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46198" y="2832458"/>
            <a:ext cx="41114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BMW i8</a:t>
            </a:r>
            <a:endParaRPr lang="ru-RU" sz="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"/>
          <a:stretch/>
        </p:blipFill>
        <p:spPr>
          <a:xfrm>
            <a:off x="708115" y="4663181"/>
            <a:ext cx="2226256" cy="14201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-11403"/>
            <a:ext cx="9144000" cy="685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46198" y="3369033"/>
            <a:ext cx="52865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5000000,00</a:t>
            </a:r>
            <a:endParaRPr lang="ru-RU" sz="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47470" y="3551010"/>
            <a:ext cx="83218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" dirty="0">
                <a:latin typeface="Arial" panose="020B0604020202020204" pitchFamily="34" charset="0"/>
                <a:cs typeface="Arial" panose="020B0604020202020204" pitchFamily="34" charset="0"/>
              </a:rPr>
              <a:t>г</a:t>
            </a: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. Майкоп, ул. Ленина 2</a:t>
            </a:r>
            <a:endParaRPr lang="ru-RU" sz="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37729" y="3721209"/>
            <a:ext cx="13094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400" dirty="0">
                <a:latin typeface="Arial" panose="020B0604020202020204" pitchFamily="34" charset="0"/>
                <a:cs typeface="Arial" panose="020B0604020202020204" pitchFamily="34" charset="0"/>
              </a:rPr>
              <a:t>BMW </a:t>
            </a:r>
            <a:r>
              <a:rPr lang="en-US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i8</a:t>
            </a:r>
            <a:r>
              <a:rPr lang="ru-RU" sz="400" dirty="0">
                <a:latin typeface="Arial" panose="020B0604020202020204" pitchFamily="34" charset="0"/>
                <a:cs typeface="Arial" panose="020B0604020202020204" pitchFamily="34" charset="0"/>
              </a:rPr>
              <a:t> представляет собой </a:t>
            </a:r>
            <a:r>
              <a:rPr lang="ru-RU" sz="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полноприводное</a:t>
            </a:r>
            <a:endParaRPr lang="ru-RU" sz="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5000"/>
              </a:lnSpc>
            </a:pPr>
            <a:r>
              <a:rPr lang="ru-RU" sz="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двухдверное</a:t>
            </a: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 купе. </a:t>
            </a:r>
            <a:r>
              <a:rPr lang="ru-RU" sz="400" dirty="0">
                <a:latin typeface="Arial" panose="020B0604020202020204" pitchFamily="34" charset="0"/>
                <a:cs typeface="Arial" panose="020B0604020202020204" pitchFamily="34" charset="0"/>
              </a:rPr>
              <a:t>Шасси и подвеска </a:t>
            </a: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сделаны</a:t>
            </a:r>
          </a:p>
          <a:p>
            <a:pPr algn="just">
              <a:lnSpc>
                <a:spcPct val="125000"/>
              </a:lnSpc>
            </a:pP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из</a:t>
            </a:r>
            <a:r>
              <a:rPr lang="ru-RU" sz="400" dirty="0">
                <a:latin typeface="Arial" panose="020B0604020202020204" pitchFamily="34" charset="0"/>
                <a:cs typeface="Arial" panose="020B0604020202020204" pitchFamily="34" charset="0"/>
              </a:rPr>
              <a:t> алюминия, крыша и двери </a:t>
            </a: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выполнены из...</a:t>
            </a:r>
            <a:endParaRPr lang="ru-RU" sz="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37079" y="4065012"/>
            <a:ext cx="1309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Силовой </a:t>
            </a:r>
            <a:r>
              <a:rPr lang="ru-RU" sz="400" dirty="0">
                <a:latin typeface="Arial" panose="020B0604020202020204" pitchFamily="34" charset="0"/>
                <a:cs typeface="Arial" panose="020B0604020202020204" pitchFamily="34" charset="0"/>
              </a:rPr>
              <a:t>установкой автомобиля </a:t>
            </a: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является</a:t>
            </a:r>
          </a:p>
          <a:p>
            <a:pPr algn="just"/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гибридная система </a:t>
            </a:r>
            <a:r>
              <a:rPr lang="en-US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Plug-in hybrid</a:t>
            </a: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. Система</a:t>
            </a:r>
          </a:p>
          <a:p>
            <a:pPr algn="just"/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 </a:t>
            </a:r>
            <a:r>
              <a:rPr lang="ru-RU" sz="400" dirty="0">
                <a:latin typeface="Arial" panose="020B0604020202020204" pitchFamily="34" charset="0"/>
                <a:cs typeface="Arial" panose="020B0604020202020204" pitchFamily="34" charset="0"/>
              </a:rPr>
              <a:t>сочетание 2-х электродвигателей</a:t>
            </a: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just"/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питающихся </a:t>
            </a:r>
            <a:r>
              <a:rPr lang="ru-RU" sz="400" dirty="0">
                <a:latin typeface="Arial" panose="020B0604020202020204" pitchFamily="34" charset="0"/>
                <a:cs typeface="Arial" panose="020B0604020202020204" pitchFamily="34" charset="0"/>
              </a:rPr>
              <a:t>от литий-ионных аккумуляторов </a:t>
            </a: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</a:p>
          <a:p>
            <a:pPr algn="just"/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1,5-литрового трехцилиндрового бензинового</a:t>
            </a:r>
          </a:p>
          <a:p>
            <a:pPr algn="just"/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двигателя с </a:t>
            </a:r>
            <a:r>
              <a:rPr lang="ru-RU" sz="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турбонаддувом</a:t>
            </a: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. Первый</a:t>
            </a:r>
          </a:p>
          <a:p>
            <a:pPr algn="just"/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электродвигатель </a:t>
            </a:r>
            <a:r>
              <a:rPr lang="ru-RU" sz="400" dirty="0">
                <a:latin typeface="Arial" panose="020B0604020202020204" pitchFamily="34" charset="0"/>
                <a:cs typeface="Arial" panose="020B0604020202020204" pitchFamily="34" charset="0"/>
              </a:rPr>
              <a:t>располагается на </a:t>
            </a: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передней</a:t>
            </a:r>
          </a:p>
          <a:p>
            <a:pPr algn="just"/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оси </a:t>
            </a:r>
            <a:r>
              <a:rPr lang="ru-RU" sz="400" dirty="0">
                <a:latin typeface="Arial" panose="020B0604020202020204" pitchFamily="34" charset="0"/>
                <a:cs typeface="Arial" panose="020B0604020202020204" pitchFamily="34" charset="0"/>
              </a:rPr>
              <a:t>и выдаёт постоянную мощность 60 </a:t>
            </a:r>
            <a:r>
              <a:rPr lang="ru-RU" sz="400" dirty="0" smtClean="0">
                <a:latin typeface="Arial" panose="020B0604020202020204" pitchFamily="34" charset="0"/>
                <a:cs typeface="Arial" panose="020B0604020202020204" pitchFamily="34" charset="0"/>
              </a:rPr>
              <a:t>кВт…</a:t>
            </a:r>
            <a:endParaRPr lang="ru-RU" sz="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570412" y="6754422"/>
            <a:ext cx="383381" cy="6905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8" descr="http://cdn.onlinewebfonts.com/svg/download_36399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4" y="5641711"/>
            <a:ext cx="351210" cy="35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otvet.imgsmail.ru/download/7009329_96a7dd0f8dc6fa829aded72510474b31_800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3" y="5127105"/>
            <a:ext cx="1773096" cy="900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ая выноска 18"/>
          <p:cNvSpPr/>
          <p:nvPr/>
        </p:nvSpPr>
        <p:spPr>
          <a:xfrm>
            <a:off x="751753" y="5062235"/>
            <a:ext cx="1118290" cy="365261"/>
          </a:xfrm>
          <a:prstGeom prst="wedgeRectCallout">
            <a:avLst>
              <a:gd name="adj1" fmla="val -31054"/>
              <a:gd name="adj2" fmla="val 9127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800" dirty="0" smtClean="0"/>
              <a:t>Использовать внешнею клавиатуру</a:t>
            </a:r>
            <a:endParaRPr lang="ru-RU" sz="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0"/>
            <a:ext cx="7886698" cy="981075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Добавление объявления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79440" y="1654515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15" y="3598092"/>
            <a:ext cx="510540" cy="510540"/>
          </a:xfrm>
          <a:prstGeom prst="rect">
            <a:avLst/>
          </a:prstGeom>
        </p:spPr>
      </p:pic>
      <p:pic>
        <p:nvPicPr>
          <p:cNvPr id="29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34312" y="4346854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1449" y="1229994"/>
            <a:ext cx="4221412" cy="5032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b="1" dirty="0" smtClean="0"/>
              <a:t>Содержимое страницы: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 smtClean="0"/>
              <a:t>Контактная информация пользователя: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Электронная почта.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Имя пользователя.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Номер телефона.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 smtClean="0"/>
              <a:t>Поля ввода данных объявления: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Заголовок.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Категория.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Регион.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Цена.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Адрес.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Краткое описание.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Подробное описание.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Фотографии объекта объявления.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 smtClean="0"/>
              <a:t>Отображение загружаемых изображений.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 smtClean="0"/>
              <a:t>Правила пользования ресурсом.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1021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31007 0.1423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90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7" dur="300" fill="hold"/>
                                        <p:tgtEl>
                                          <p:spTgt spid="2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3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1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1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1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1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1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1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1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1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1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1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1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1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71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81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81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007 0.14236 L -0.14532 0.16388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300" fill="hold"/>
                                        <p:tgtEl>
                                          <p:spTgt spid="2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800"/>
                            </p:stCondLst>
                            <p:childTnLst>
                              <p:par>
                                <p:cTn id="1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7" dur="3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1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100"/>
                            </p:stCondLst>
                            <p:childTnLst>
                              <p:par>
                                <p:cTn id="12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 build="p"/>
      <p:bldP spid="25" grpId="0" build="p"/>
      <p:bldP spid="19" grpId="0" animBg="1"/>
      <p:bldP spid="19" grpId="1" animBg="1"/>
      <p:bldP spid="2" grpId="0"/>
      <p:bldP spid="2" grpId="1"/>
      <p:bldP spid="23" grpId="0" animBg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r="1458" b="6332"/>
          <a:stretch/>
        </p:blipFill>
        <p:spPr>
          <a:xfrm>
            <a:off x="533400" y="1651511"/>
            <a:ext cx="3672840" cy="45816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" y="4900613"/>
            <a:ext cx="3390525" cy="1165494"/>
          </a:xfrm>
          <a:prstGeom prst="rect">
            <a:avLst/>
          </a:prstGeom>
        </p:spPr>
      </p:pic>
      <p:grpSp>
        <p:nvGrpSpPr>
          <p:cNvPr id="18" name="Группа 17"/>
          <p:cNvGrpSpPr/>
          <p:nvPr/>
        </p:nvGrpSpPr>
        <p:grpSpPr>
          <a:xfrm>
            <a:off x="527685" y="1009650"/>
            <a:ext cx="3672840" cy="3887770"/>
            <a:chOff x="527685" y="1009650"/>
            <a:chExt cx="3672840" cy="3887770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" t="10067" r="1458" b="10450"/>
            <a:stretch/>
          </p:blipFill>
          <p:spPr>
            <a:xfrm>
              <a:off x="527685" y="1009650"/>
              <a:ext cx="3672840" cy="3887770"/>
            </a:xfrm>
            <a:prstGeom prst="rect">
              <a:avLst/>
            </a:prstGeom>
          </p:spPr>
        </p:pic>
        <p:sp>
          <p:nvSpPr>
            <p:cNvPr id="17" name="Прямоугольник 16"/>
            <p:cNvSpPr/>
            <p:nvPr/>
          </p:nvSpPr>
          <p:spPr>
            <a:xfrm>
              <a:off x="896459" y="4482207"/>
              <a:ext cx="1082360" cy="1854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827392"/>
          </a:xfrm>
        </p:spPr>
        <p:txBody>
          <a:bodyPr/>
          <a:lstStyle/>
          <a:p>
            <a:r>
              <a:rPr lang="ru-RU" b="1" dirty="0">
                <a:solidFill>
                  <a:srgbClr val="C00000"/>
                </a:solidFill>
              </a:rPr>
              <a:t>Комментирование объявлений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1449" y="2264617"/>
            <a:ext cx="443285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b="1" dirty="0" smtClean="0">
                <a:solidFill>
                  <a:srgbClr val="0070C0"/>
                </a:solidFill>
              </a:rPr>
              <a:t>Функциональность блока комментариев доступна только для зарегистрированных пользователей.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0690" y="4442713"/>
            <a:ext cx="22634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Л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2492" y="4442731"/>
            <a:ext cx="2311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Я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3542" y="4441462"/>
            <a:ext cx="22794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55389" y="4443730"/>
            <a:ext cx="2231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05559" y="4441872"/>
            <a:ext cx="22794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0194" y="4443731"/>
            <a:ext cx="2311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4031" y="4444233"/>
            <a:ext cx="2247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У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38975" y="4444233"/>
            <a:ext cx="22153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8950" y="4441872"/>
            <a:ext cx="23436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2821" y="4444234"/>
            <a:ext cx="2311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7738" y="4443730"/>
            <a:ext cx="2247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У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3371" y="4443731"/>
            <a:ext cx="2455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Щ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9617" y="4443732"/>
            <a:ext cx="2311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" dirty="0" smtClean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endParaRPr lang="ru-RU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79440" y="1654515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15" y="3598092"/>
            <a:ext cx="510540" cy="510540"/>
          </a:xfrm>
          <a:prstGeom prst="rect">
            <a:avLst/>
          </a:prstGeom>
        </p:spPr>
      </p:pic>
      <p:pic>
        <p:nvPicPr>
          <p:cNvPr id="15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34312" y="4346854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87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29653 0.1298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26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653 0.12986 L -0.18073 0.1099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73 0.10995 L -0.09254 0.0233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00"/>
                            </p:stCondLst>
                            <p:childTnLst>
                              <p:par>
                                <p:cTn id="4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54 0.02337 L -0.27032 0.02476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300"/>
                            </p:stCondLst>
                            <p:childTnLst>
                              <p:par>
                                <p:cTn id="5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600"/>
                            </p:stCondLst>
                            <p:childTnLst>
                              <p:par>
                                <p:cTn id="6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9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032 0.02476 L -0.16806 0.14699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400"/>
                            </p:stCondLst>
                            <p:childTnLst>
                              <p:par>
                                <p:cTn id="7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700"/>
                            </p:stCondLst>
                            <p:childTnLst>
                              <p:par>
                                <p:cTn id="7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06 0.14699 L -0.204 0.06504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800"/>
                            </p:stCondLst>
                            <p:childTnLst>
                              <p:par>
                                <p:cTn id="8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100"/>
                            </p:stCondLst>
                            <p:childTnLst>
                              <p:par>
                                <p:cTn id="8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 0.06504 L -0.14427 0.06689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600"/>
                            </p:stCondLst>
                            <p:childTnLst>
                              <p:par>
                                <p:cTn id="9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900"/>
                            </p:stCondLst>
                            <p:childTnLst>
                              <p:par>
                                <p:cTn id="9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2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27 0.06689 L -0.24219 0.02384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700"/>
                            </p:stCondLst>
                            <p:childTnLst>
                              <p:par>
                                <p:cTn id="10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300"/>
                            </p:stCondLst>
                            <p:childTnLst>
                              <p:par>
                                <p:cTn id="10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219 0.02384 L -0.27031 0.02477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800"/>
                            </p:stCondLst>
                            <p:childTnLst>
                              <p:par>
                                <p:cTn id="1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100"/>
                            </p:stCondLst>
                            <p:childTnLst>
                              <p:par>
                                <p:cTn id="1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8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400"/>
                            </p:stCondLst>
                            <p:childTnLst>
                              <p:par>
                                <p:cTn id="1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032 0.02476 L -0.204 0.06504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900"/>
                            </p:stCondLst>
                            <p:childTnLst>
                              <p:par>
                                <p:cTn id="1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200"/>
                            </p:stCondLst>
                            <p:childTnLst>
                              <p:par>
                                <p:cTn id="1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 0.06504 L -0.23143 0.07013 " pathEditMode="relative" rAng="0" ptsTypes="AA">
                                      <p:cBhvr>
                                        <p:cTn id="1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5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300"/>
                            </p:stCondLst>
                            <p:childTnLst>
                              <p:par>
                                <p:cTn id="13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600"/>
                            </p:stCondLst>
                            <p:childTnLst>
                              <p:par>
                                <p:cTn id="1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43 0.07013 L -0.15365 0.10555 " pathEditMode="relative" rAng="0" ptsTypes="AA">
                                      <p:cBhvr>
                                        <p:cTn id="1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100"/>
                            </p:stCondLst>
                            <p:childTnLst>
                              <p:par>
                                <p:cTn id="14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5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365 0.10555 L -0.21146 0.02384 " pathEditMode="relative" rAng="0" ptsTypes="AA">
                                      <p:cBhvr>
                                        <p:cTn id="1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200"/>
                            </p:stCondLst>
                            <p:childTnLst>
                              <p:par>
                                <p:cTn id="15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7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2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4800"/>
                            </p:stCondLst>
                            <p:childTnLst>
                              <p:par>
                                <p:cTn id="1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146 0.02384 L -0.11614 0.06482 " pathEditMode="relative" rAng="0" ptsTypes="AA">
                                      <p:cBhvr>
                                        <p:cTn id="1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300"/>
                            </p:stCondLst>
                            <p:childTnLst>
                              <p:par>
                                <p:cTn id="16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6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600"/>
                            </p:stCondLst>
                            <p:childTnLst>
                              <p:par>
                                <p:cTn id="17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4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5900"/>
                            </p:stCondLst>
                            <p:childTnLst>
                              <p:par>
                                <p:cTn id="17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15 0.06481 L -0.30035 0.10555 " pathEditMode="relative" rAng="0" ptsTypes="AA">
                                      <p:cBhvr>
                                        <p:cTn id="1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6400"/>
                            </p:stCondLst>
                            <p:childTnLst>
                              <p:par>
                                <p:cTn id="17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0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6700"/>
                            </p:stCondLst>
                            <p:childTnLst>
                              <p:par>
                                <p:cTn id="18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5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035 0.10555 L -0.09167 -0.04144 " pathEditMode="relative" rAng="0" ptsTypes="AA">
                                      <p:cBhvr>
                                        <p:cTn id="18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7750"/>
                            </p:stCondLst>
                            <p:childTnLst>
                              <p:par>
                                <p:cTn id="19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1" dur="4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8150"/>
                            </p:stCondLst>
                            <p:childTnLst>
                              <p:par>
                                <p:cTn id="19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4" dur="4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855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8550"/>
                            </p:stCondLst>
                            <p:childTnLst>
                              <p:par>
                                <p:cTn id="20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4" grpId="0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30800" r="26287"/>
          <a:stretch/>
        </p:blipFill>
        <p:spPr>
          <a:xfrm>
            <a:off x="765459" y="1466446"/>
            <a:ext cx="3502325" cy="4590823"/>
          </a:xfrm>
          <a:prstGeom prst="rect">
            <a:avLst/>
          </a:prstGeom>
        </p:spPr>
      </p:pic>
      <p:grpSp>
        <p:nvGrpSpPr>
          <p:cNvPr id="4" name="Группа 3"/>
          <p:cNvGrpSpPr/>
          <p:nvPr/>
        </p:nvGrpSpPr>
        <p:grpSpPr>
          <a:xfrm>
            <a:off x="495300" y="-1429596"/>
            <a:ext cx="3804609" cy="7512896"/>
            <a:chOff x="361950" y="-1429596"/>
            <a:chExt cx="3804609" cy="7512896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l="27515" r="25859" b="3218"/>
            <a:stretch/>
          </p:blipFill>
          <p:spPr>
            <a:xfrm>
              <a:off x="361950" y="1641157"/>
              <a:ext cx="3804609" cy="4442143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4"/>
            <a:srcRect l="27517" r="25908" b="32240"/>
            <a:stretch/>
          </p:blipFill>
          <p:spPr>
            <a:xfrm>
              <a:off x="361950" y="-1429596"/>
              <a:ext cx="3802856" cy="3112188"/>
            </a:xfrm>
            <a:prstGeom prst="rect">
              <a:avLst/>
            </a:prstGeom>
          </p:spPr>
        </p:pic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836917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Комментирование объявлений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0401" y="1687194"/>
            <a:ext cx="4508500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b="1" dirty="0" smtClean="0"/>
              <a:t>Функциональность блока комментариев для зарегистрированных пользователей: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Добавление комментариев к объявления.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Ответ на комментарий.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Положительная </a:t>
            </a:r>
            <a:r>
              <a:rPr lang="ru-RU" sz="1600" dirty="0"/>
              <a:t>о</a:t>
            </a:r>
            <a:r>
              <a:rPr lang="ru-RU" sz="1600" dirty="0" smtClean="0"/>
              <a:t>ценка комментариев.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Комментарии к объявлению.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Получение уведомлений о: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новых комментариях к объявлениям пользователя;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ответах на комментарии пользователя;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положительную оценку комментариев и ответов на комментарии пользователя другими пользователями.</a:t>
            </a:r>
            <a:endParaRPr lang="ru-RU" sz="16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6"/>
          <a:srcRect l="65354" t="9113" r="3333" b="45012"/>
          <a:stretch/>
        </p:blipFill>
        <p:spPr>
          <a:xfrm>
            <a:off x="2324233" y="2033752"/>
            <a:ext cx="1361800" cy="1080655"/>
          </a:xfrm>
          <a:prstGeom prst="rect">
            <a:avLst/>
          </a:prstGeom>
        </p:spPr>
      </p:pic>
      <p:pic>
        <p:nvPicPr>
          <p:cNvPr id="11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34312" y="4346854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5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5781 0.0289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82 0.02893 L -0.03907 -0.3578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7 L -0.00173 0.4483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2240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07 -0.35788 L -0.04011 0.0916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11 0.09166 L -0.02171 -0.40278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-2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3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800"/>
                            </p:stCondLst>
                            <p:childTnLst>
                              <p:par>
                                <p:cTn id="5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3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1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600"/>
                            </p:stCondLst>
                            <p:childTnLst>
                              <p:par>
                                <p:cTn id="6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1" y="1499001"/>
            <a:ext cx="2484000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96" y="1499001"/>
            <a:ext cx="2400000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53" y="1007776"/>
            <a:ext cx="1620000" cy="16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Стрелка вверх 9"/>
          <p:cNvSpPr/>
          <p:nvPr/>
        </p:nvSpPr>
        <p:spPr>
          <a:xfrm rot="10800000">
            <a:off x="4342659" y="2847921"/>
            <a:ext cx="432000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верх 10"/>
          <p:cNvSpPr/>
          <p:nvPr/>
        </p:nvSpPr>
        <p:spPr>
          <a:xfrm rot="8100000">
            <a:off x="3406709" y="3388472"/>
            <a:ext cx="432000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верх 11"/>
          <p:cNvSpPr/>
          <p:nvPr/>
        </p:nvSpPr>
        <p:spPr>
          <a:xfrm rot="13440000" flipH="1">
            <a:off x="5286271" y="3377106"/>
            <a:ext cx="432000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/>
          <p:cNvGrpSpPr/>
          <p:nvPr/>
        </p:nvGrpSpPr>
        <p:grpSpPr>
          <a:xfrm>
            <a:off x="3981990" y="3565283"/>
            <a:ext cx="1186875" cy="1186875"/>
            <a:chOff x="7188005" y="4092155"/>
            <a:chExt cx="1008000" cy="1008000"/>
          </a:xfrm>
        </p:grpSpPr>
        <p:sp>
          <p:nvSpPr>
            <p:cNvPr id="22" name="Овал 21"/>
            <p:cNvSpPr/>
            <p:nvPr/>
          </p:nvSpPr>
          <p:spPr>
            <a:xfrm>
              <a:off x="7188005" y="4092155"/>
              <a:ext cx="1008000" cy="10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005" y="4167155"/>
              <a:ext cx="864000" cy="864000"/>
            </a:xfrm>
            <a:prstGeom prst="rect">
              <a:avLst/>
            </a:prstGeom>
          </p:spPr>
        </p:pic>
        <p:sp>
          <p:nvSpPr>
            <p:cNvPr id="21" name="Овал 20"/>
            <p:cNvSpPr/>
            <p:nvPr/>
          </p:nvSpPr>
          <p:spPr>
            <a:xfrm>
              <a:off x="7780748" y="4285213"/>
              <a:ext cx="199315" cy="1993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8</a:t>
              </a:r>
              <a:endParaRPr lang="ru-RU" sz="1000" b="1" dirty="0"/>
            </a:p>
          </p:txBody>
        </p:sp>
      </p:grpSp>
      <p:sp>
        <p:nvSpPr>
          <p:cNvPr id="26" name="Заголовок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827392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Информатор комментариев</a:t>
            </a:r>
            <a:endParaRPr lang="ru-RU" b="1" dirty="0">
              <a:solidFill>
                <a:srgbClr val="C00000"/>
              </a:solidFill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9"/>
          <a:srcRect l="65278" t="38077" r="3333" b="15897"/>
          <a:stretch/>
        </p:blipFill>
        <p:spPr>
          <a:xfrm>
            <a:off x="6143196" y="4482517"/>
            <a:ext cx="2764886" cy="219600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10"/>
          <a:srcRect l="65349" t="37929" r="3269" b="16096"/>
          <a:stretch/>
        </p:blipFill>
        <p:spPr>
          <a:xfrm>
            <a:off x="291875" y="4491752"/>
            <a:ext cx="2767326" cy="2196000"/>
          </a:xfrm>
          <a:prstGeom prst="rect">
            <a:avLst/>
          </a:prstGeom>
        </p:spPr>
      </p:pic>
      <p:sp>
        <p:nvSpPr>
          <p:cNvPr id="34" name="Равно 33"/>
          <p:cNvSpPr/>
          <p:nvPr/>
        </p:nvSpPr>
        <p:spPr>
          <a:xfrm rot="-2700000">
            <a:off x="3519952" y="4641980"/>
            <a:ext cx="540000" cy="540000"/>
          </a:xfrm>
          <a:prstGeom prst="mathEqua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Равно 34"/>
          <p:cNvSpPr/>
          <p:nvPr/>
        </p:nvSpPr>
        <p:spPr>
          <a:xfrm rot="2700000">
            <a:off x="5088817" y="4651215"/>
            <a:ext cx="540000" cy="540000"/>
          </a:xfrm>
          <a:prstGeom prst="mathEqua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" name="zvuk_soobscheniya_v_kontak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06933" y="19188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2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022" r="30297" b="5555"/>
          <a:stretch/>
        </p:blipFill>
        <p:spPr>
          <a:xfrm>
            <a:off x="606670" y="1613388"/>
            <a:ext cx="3455377" cy="4512282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585788" y="1650154"/>
            <a:ext cx="3796378" cy="4753822"/>
            <a:chOff x="585788" y="1672379"/>
            <a:chExt cx="3796378" cy="4753822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 rotWithShape="1">
            <a:blip r:embed="rId3"/>
            <a:srcRect l="27617" t="-1" r="25858" b="63331"/>
            <a:stretch/>
          </p:blipFill>
          <p:spPr>
            <a:xfrm>
              <a:off x="585788" y="4743133"/>
              <a:ext cx="3796378" cy="1683068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4"/>
            <a:srcRect l="28257" r="25908" b="32240"/>
            <a:stretch/>
          </p:blipFill>
          <p:spPr>
            <a:xfrm>
              <a:off x="637882" y="1672379"/>
              <a:ext cx="3742531" cy="3112188"/>
            </a:xfrm>
            <a:prstGeom prst="rect">
              <a:avLst/>
            </a:prstGeom>
          </p:spPr>
        </p:pic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836917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Редактирование объявления</a:t>
            </a:r>
            <a:endParaRPr lang="ru-RU" b="1" dirty="0">
              <a:solidFill>
                <a:srgbClr val="C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3" t="21213" b="16667"/>
          <a:stretch/>
        </p:blipFill>
        <p:spPr>
          <a:xfrm>
            <a:off x="1561425" y="2845596"/>
            <a:ext cx="82820" cy="7381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6" r="52005" b="17823"/>
          <a:stretch/>
        </p:blipFill>
        <p:spPr>
          <a:xfrm>
            <a:off x="1899762" y="2850358"/>
            <a:ext cx="85993" cy="690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1449" y="1278254"/>
            <a:ext cx="4221412" cy="536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b="1" dirty="0" smtClean="0"/>
              <a:t>Содержимое страницы: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 smtClean="0"/>
              <a:t>Контактная информация пользователя: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Электронная почта.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Имя пользователя.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Номер телефона.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 smtClean="0"/>
              <a:t>Поля ввода данных объявления: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Заголовок.</a:t>
            </a:r>
            <a:endParaRPr lang="en-US" sz="1600" dirty="0" smtClean="0"/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Статус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Категория.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Регион.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Цена.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Адрес.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Краткое описание.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Подробное описание.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Фотографии объекта объявления.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 smtClean="0"/>
              <a:t>Отображение загружаемых изображений.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 smtClean="0"/>
              <a:t>Правила пользования ресурсом.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80594" y="1659032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69" y="3602609"/>
            <a:ext cx="510540" cy="510540"/>
          </a:xfrm>
          <a:prstGeom prst="rect">
            <a:avLst/>
          </a:prstGeom>
        </p:spPr>
      </p:pic>
      <p:pic>
        <p:nvPicPr>
          <p:cNvPr id="11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34312" y="4346854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26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05504 -0.21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9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03 -0.2176 L -0.19931 -0.2865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1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00"/>
                            </p:stCondLst>
                            <p:childTnLst>
                              <p:par>
                                <p:cTn id="4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931 -0.28658 L -0.14653 0.1567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2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00"/>
                            </p:stCondLst>
                            <p:childTnLst>
                              <p:par>
                                <p:cTn id="6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00"/>
                            </p:stCondLst>
                            <p:childTnLst>
                              <p:par>
                                <p:cTn id="7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5" grpId="1"/>
      <p:bldP spid="9" grpId="0" animBg="1"/>
      <p:bldP spid="9" grpId="1" animBg="1"/>
      <p:bldP spid="9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585788" y="1672379"/>
            <a:ext cx="3796378" cy="4753822"/>
            <a:chOff x="585788" y="1672379"/>
            <a:chExt cx="3796378" cy="475382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l="27617" t="-1" r="25858" b="63331"/>
            <a:stretch/>
          </p:blipFill>
          <p:spPr>
            <a:xfrm>
              <a:off x="585788" y="4743133"/>
              <a:ext cx="3796378" cy="1683068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3"/>
            <a:srcRect l="28257" r="25908" b="32240"/>
            <a:stretch/>
          </p:blipFill>
          <p:spPr>
            <a:xfrm>
              <a:off x="637882" y="1672379"/>
              <a:ext cx="3742531" cy="3112188"/>
            </a:xfrm>
            <a:prstGeom prst="rect">
              <a:avLst/>
            </a:prstGeom>
          </p:spPr>
        </p:pic>
      </p:grp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26999" r="26974"/>
          <a:stretch/>
        </p:blipFill>
        <p:spPr>
          <a:xfrm>
            <a:off x="571500" y="1651000"/>
            <a:ext cx="3609976" cy="44117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836917"/>
          </a:xfrm>
        </p:spPr>
        <p:txBody>
          <a:bodyPr/>
          <a:lstStyle/>
          <a:p>
            <a:r>
              <a:rPr lang="ru-RU" b="1" dirty="0">
                <a:solidFill>
                  <a:srgbClr val="C00000"/>
                </a:solidFill>
              </a:rPr>
              <a:t>Редактирование личных данных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55" y="1691957"/>
            <a:ext cx="618861" cy="37651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82375" y="1653281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50" y="3596858"/>
            <a:ext cx="510540" cy="510540"/>
          </a:xfrm>
          <a:prstGeom prst="rect">
            <a:avLst/>
          </a:prstGeom>
        </p:spPr>
      </p:pic>
      <p:pic>
        <p:nvPicPr>
          <p:cNvPr id="11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34312" y="4346854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95249" y="1544954"/>
            <a:ext cx="4572551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Содержимое формы </a:t>
            </a:r>
            <a:r>
              <a:rPr lang="ru-RU" b="1" dirty="0" smtClean="0"/>
              <a:t>редактирования личных данных:</a:t>
            </a:r>
            <a:endParaRPr lang="ru-RU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/>
              <a:t>Имя пользователя.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 smtClean="0"/>
              <a:t>Электронная </a:t>
            </a:r>
            <a:r>
              <a:rPr lang="ru-RU" dirty="0"/>
              <a:t>почта.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/>
              <a:t>Номер телефона.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/>
              <a:t>Регион.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/>
              <a:t>Адрес</a:t>
            </a:r>
            <a:r>
              <a:rPr lang="ru-RU" dirty="0" smtClean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1348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03177 -0.453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77 -0.45394 L -0.04219 -0.426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400"/>
                            </p:stCondLst>
                            <p:childTnLst>
                              <p:par>
                                <p:cTn id="3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800"/>
                            </p:stCondLst>
                            <p:childTnLst>
                              <p:par>
                                <p:cTn id="4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19 -0.42616 L -0.10157 -0.1314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00"/>
                            </p:stCondLst>
                            <p:childTnLst>
                              <p:par>
                                <p:cTn id="6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900"/>
                            </p:stCondLst>
                            <p:childTnLst>
                              <p:par>
                                <p:cTn id="7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4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4" grpId="1" animBg="1"/>
      <p:bldP spid="14" grpId="2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7060" r="27234"/>
          <a:stretch/>
        </p:blipFill>
        <p:spPr>
          <a:xfrm>
            <a:off x="559838" y="1641943"/>
            <a:ext cx="3593062" cy="442186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628651" y="163208"/>
            <a:ext cx="7886698" cy="8369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C00000"/>
                </a:solidFill>
              </a:rPr>
              <a:t>Личный кабинет пользователя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5249" y="1278254"/>
            <a:ext cx="4572551" cy="3793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b="1" dirty="0" smtClean="0"/>
              <a:t>Содержимое страницы: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/>
              <a:t>Перечень </a:t>
            </a:r>
            <a:r>
              <a:rPr lang="ru-RU" sz="1600" dirty="0" smtClean="0"/>
              <a:t> объявлений оставленных пользователем: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Заголовок </a:t>
            </a:r>
            <a:r>
              <a:rPr lang="ru-RU" sz="1600" dirty="0"/>
              <a:t>объявления.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/>
              <a:t>Цена.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/>
              <a:t>Короткое описание объекта объявления</a:t>
            </a:r>
            <a:r>
              <a:rPr lang="ru-RU" sz="1600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Кнопка снятия объявления с публикации.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/>
              <a:t>Кнопка </a:t>
            </a:r>
            <a:r>
              <a:rPr lang="ru-RU" sz="1600" dirty="0" smtClean="0"/>
              <a:t>публикации объявления.</a:t>
            </a:r>
            <a:endParaRPr lang="ru-RU" sz="16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Кнопка удаления объявления.</a:t>
            </a:r>
            <a:endParaRPr lang="ru-RU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/>
              <a:t>Навигационная панель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0579" y="1647473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54" y="3591050"/>
            <a:ext cx="510540" cy="510540"/>
          </a:xfrm>
          <a:prstGeom prst="rect">
            <a:avLst/>
          </a:prstGeom>
        </p:spPr>
      </p:pic>
      <p:pic>
        <p:nvPicPr>
          <p:cNvPr id="6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34312" y="4346854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8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29914 0.1270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4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845196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Используемые технологии</a:t>
            </a:r>
            <a:endParaRPr lang="ru-RU" b="1" dirty="0">
              <a:solidFill>
                <a:srgbClr val="C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8" t="2289" r="1851" b="1785"/>
          <a:stretch/>
        </p:blipFill>
        <p:spPr>
          <a:xfrm>
            <a:off x="1733017" y="5253297"/>
            <a:ext cx="718610" cy="72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634" y="5253297"/>
            <a:ext cx="720000" cy="7200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5052" y="5229670"/>
            <a:ext cx="720000" cy="720000"/>
          </a:xfrm>
          <a:prstGeom prst="rect">
            <a:avLst/>
          </a:prstGeom>
        </p:spPr>
      </p:pic>
      <p:pic>
        <p:nvPicPr>
          <p:cNvPr id="1026" name="Picture 2" descr="https://www.shareicon.net/download/2016/07/10/119876_css_512x51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17" t="10109" r="10293" b="10630"/>
          <a:stretch/>
        </p:blipFill>
        <p:spPr bwMode="auto">
          <a:xfrm>
            <a:off x="1733175" y="1447297"/>
            <a:ext cx="71845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3.amazonaws.com/media-p.slid.es/uploads/358628/images/1711762/logo-37fe8322b169ddbdeabf75930e886ac6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44" t="9037" r="5667" b="12148"/>
          <a:stretch/>
        </p:blipFill>
        <p:spPr bwMode="auto">
          <a:xfrm>
            <a:off x="4473228" y="1455408"/>
            <a:ext cx="8120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age.flaticon.com/icons/png/512/331/33139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072" y="145301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bs.twimg.com/media/DdJVLUdX0AA77mU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50" t="3540" r="5653" b="3540"/>
          <a:stretch/>
        </p:blipFill>
        <p:spPr bwMode="auto">
          <a:xfrm>
            <a:off x="3105970" y="5253297"/>
            <a:ext cx="70354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22754" y="1022466"/>
            <a:ext cx="1235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Front-end</a:t>
            </a:r>
            <a:endParaRPr lang="ru-RU" sz="2000" b="1" u="sng" dirty="0"/>
          </a:p>
        </p:txBody>
      </p:sp>
      <p:pic>
        <p:nvPicPr>
          <p:cNvPr id="1042" name="Picture 18" descr="https://letarget.com.ua/wp-content/uploads/2017/12/jquer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8596" y="1450397"/>
            <a:ext cx="7476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22754" y="4791682"/>
            <a:ext cx="978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u="sng" dirty="0" smtClean="0"/>
              <a:t>Другие</a:t>
            </a:r>
            <a:endParaRPr lang="ru-RU" sz="2000" b="1" u="sng" dirty="0"/>
          </a:p>
        </p:txBody>
      </p:sp>
      <p:sp>
        <p:nvSpPr>
          <p:cNvPr id="34" name="TextBox 33"/>
          <p:cNvSpPr txBox="1"/>
          <p:nvPr/>
        </p:nvSpPr>
        <p:spPr>
          <a:xfrm>
            <a:off x="461273" y="2168872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HTML</a:t>
            </a:r>
            <a:endParaRPr lang="ru-RU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1785908" y="2175408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SCSS</a:t>
            </a:r>
            <a:endParaRPr lang="ru-RU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092242" y="2168872"/>
            <a:ext cx="764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JQuery</a:t>
            </a:r>
            <a:endParaRPr lang="ru-RU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4528147" y="2175408"/>
            <a:ext cx="649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React</a:t>
            </a:r>
            <a:endParaRPr lang="ru-RU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322754" y="5994190"/>
            <a:ext cx="9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Webpack</a:t>
            </a:r>
            <a:endParaRPr lang="ru-RU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1877137" y="5989232"/>
            <a:ext cx="429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Git</a:t>
            </a:r>
            <a:endParaRPr lang="ru-RU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2904391" y="5989232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Google API</a:t>
            </a:r>
            <a:endParaRPr lang="ru-RU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4175117" y="5989232"/>
            <a:ext cx="1399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 smtClean="0"/>
              <a:t>ВКонтакте</a:t>
            </a:r>
            <a:r>
              <a:rPr lang="en-US" sz="1600" dirty="0" smtClean="0"/>
              <a:t> API</a:t>
            </a:r>
            <a:endParaRPr lang="ru-RU" sz="1600" dirty="0"/>
          </a:p>
        </p:txBody>
      </p:sp>
      <p:pic>
        <p:nvPicPr>
          <p:cNvPr id="41" name="Picture 6" descr="https://eternitech.com/wp-content/uploads/2016/11/SQL-Serve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1577" y="3287317"/>
            <a:ext cx="66122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814" y="3308624"/>
            <a:ext cx="887893" cy="720000"/>
          </a:xfrm>
          <a:prstGeom prst="rect">
            <a:avLst/>
          </a:prstGeom>
        </p:spPr>
      </p:pic>
      <p:pic>
        <p:nvPicPr>
          <p:cNvPr id="46" name="Picture 14" descr="https://cdn0.froala.com/assets/editor/docs/server/meta-social/dotnet-core-6878e7164aeb0dd32e838e14996e92d8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724" r="24756"/>
          <a:stretch/>
        </p:blipFill>
        <p:spPr bwMode="auto">
          <a:xfrm>
            <a:off x="437634" y="3288073"/>
            <a:ext cx="7275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322754" y="2855700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Back-end</a:t>
            </a:r>
            <a:endParaRPr lang="ru-RU" sz="2000" b="1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4415400" y="2820564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u="sng" dirty="0" smtClean="0"/>
              <a:t>База данных</a:t>
            </a:r>
            <a:endParaRPr lang="ru-RU" sz="2000" b="1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310065" y="4022218"/>
            <a:ext cx="975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.Net</a:t>
            </a:r>
            <a:r>
              <a:rPr lang="en-US" sz="1600" dirty="0" smtClean="0"/>
              <a:t> Core</a:t>
            </a:r>
            <a:endParaRPr lang="ru-RU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4463780" y="4022218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MSSQL</a:t>
            </a:r>
            <a:endParaRPr lang="ru-RU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5160502" y="4022218"/>
            <a:ext cx="2365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Entity Framework</a:t>
            </a:r>
            <a:r>
              <a:rPr lang="ru-RU" sz="1600" dirty="0" smtClean="0"/>
              <a:t> </a:t>
            </a:r>
            <a:r>
              <a:rPr lang="en-US" sz="1600" dirty="0" smtClean="0"/>
              <a:t>Core</a:t>
            </a:r>
            <a:endParaRPr lang="ru-RU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1474538" y="4015189"/>
            <a:ext cx="1237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Automapper</a:t>
            </a:r>
            <a:endParaRPr lang="ru-RU" sz="1600" dirty="0"/>
          </a:p>
        </p:txBody>
      </p:sp>
      <p:pic>
        <p:nvPicPr>
          <p:cNvPr id="58" name="Picture 20" descr="https://avatars2.githubusercontent.com/u/890883?v=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175" y="329932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dn.auth0.com/blog/jsmodules/babel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83" y="1417986"/>
            <a:ext cx="179706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tc.ua/wp-content/uploads/2014/12/2013-08-02_14h31_42111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6" t="25557" r="29292" b="22439"/>
          <a:stretch/>
        </p:blipFill>
        <p:spPr bwMode="auto">
          <a:xfrm>
            <a:off x="5940591" y="5248834"/>
            <a:ext cx="65439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5638825" y="5989232"/>
            <a:ext cx="1301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Microsoft API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09586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7703" r="27176"/>
          <a:stretch/>
        </p:blipFill>
        <p:spPr>
          <a:xfrm>
            <a:off x="600959" y="1657107"/>
            <a:ext cx="3536302" cy="440855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7621" r="27379"/>
          <a:stretch/>
        </p:blipFill>
        <p:spPr>
          <a:xfrm>
            <a:off x="606598" y="1648719"/>
            <a:ext cx="3537272" cy="44214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26428" r="27041"/>
          <a:stretch/>
        </p:blipFill>
        <p:spPr>
          <a:xfrm>
            <a:off x="387983" y="1648719"/>
            <a:ext cx="3971555" cy="48011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48908"/>
            <a:ext cx="7886698" cy="998742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rgbClr val="C00000"/>
                </a:solidFill>
              </a:rPr>
              <a:t>Мультиязычный</a:t>
            </a:r>
            <a:r>
              <a:rPr lang="ru-RU" b="1" dirty="0" smtClean="0">
                <a:solidFill>
                  <a:srgbClr val="C00000"/>
                </a:solidFill>
              </a:rPr>
              <a:t> интерфейс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82397" y="1645913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72" y="3589490"/>
            <a:ext cx="510540" cy="5105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5249" y="1278254"/>
            <a:ext cx="457255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b="1" dirty="0" smtClean="0"/>
              <a:t>Поддерживаемые языки:</a:t>
            </a:r>
            <a:endParaRPr lang="ru-RU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Русский язык.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Английский язык.</a:t>
            </a:r>
            <a:endParaRPr lang="ru-RU" sz="1600" dirty="0"/>
          </a:p>
        </p:txBody>
      </p:sp>
      <p:pic>
        <p:nvPicPr>
          <p:cNvPr id="1026" name="Picture 2" descr="https://falconfastening.com/wp-content/uploads/2014/03/glob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00" y="2526437"/>
            <a:ext cx="3539225" cy="353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674777" y="1551119"/>
            <a:ext cx="3384310" cy="4510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82" y="3462780"/>
            <a:ext cx="1555756" cy="768461"/>
          </a:xfrm>
          <a:prstGeom prst="rect">
            <a:avLst/>
          </a:prstGeom>
        </p:spPr>
      </p:pic>
      <p:pic>
        <p:nvPicPr>
          <p:cNvPr id="10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34312" y="4346854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5514" y="4982135"/>
            <a:ext cx="216492" cy="11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0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21927 -0.4608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2" y="-2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4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"/>
                            </p:stCondLst>
                            <p:childTnLst>
                              <p:par>
                                <p:cTn id="4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4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00"/>
                            </p:stCondLst>
                            <p:childTnLst>
                              <p:par>
                                <p:cTn id="4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27 -0.46088 L -0.12309 -0.11922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9" y="1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4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900"/>
                            </p:stCondLst>
                            <p:childTnLst>
                              <p:par>
                                <p:cTn id="7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4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3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800"/>
                            </p:stCondLst>
                            <p:childTnLst>
                              <p:par>
                                <p:cTn id="8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1" animBg="1"/>
      <p:bldP spid="4" grpId="3" animBg="1"/>
      <p:bldP spid="4" grpId="4" animBg="1"/>
      <p:bldP spid="4" grpId="5" animBg="1"/>
      <p:bldP spid="11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4349" t="6864" r="5244"/>
          <a:stretch/>
        </p:blipFill>
        <p:spPr>
          <a:xfrm>
            <a:off x="338015" y="1244767"/>
            <a:ext cx="3472962" cy="1937942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998742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Адаптивная верстка</a:t>
            </a:r>
            <a:endParaRPr lang="ru-RU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ÐÐ°ÑÑÐ¸Ð½ÐºÐ¸ Ð¿Ð¾ Ð·Ð°Ð¿ÑÐ¾ÑÑ imac Ð¸Ð·Ð¾Ð±ÑÐ°Ð¶ÐµÐ½Ð¸Ðµ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0" r="12427"/>
          <a:stretch/>
        </p:blipFill>
        <p:spPr bwMode="auto">
          <a:xfrm>
            <a:off x="170962" y="1077934"/>
            <a:ext cx="3789484" cy="301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1958" y="3732214"/>
            <a:ext cx="3204938" cy="2153516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1509123" y="4270200"/>
            <a:ext cx="1070620" cy="2141240"/>
            <a:chOff x="325315" y="4451693"/>
            <a:chExt cx="1070620" cy="2141240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6"/>
            <a:srcRect t="6900" r="83558" b="39181"/>
            <a:stretch/>
          </p:blipFill>
          <p:spPr>
            <a:xfrm>
              <a:off x="417237" y="4771027"/>
              <a:ext cx="883443" cy="1569245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15" y="4451693"/>
              <a:ext cx="1070620" cy="2141240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/>
        </p:nvGrpSpPr>
        <p:grpSpPr>
          <a:xfrm>
            <a:off x="3037075" y="4058256"/>
            <a:ext cx="1149282" cy="2372710"/>
            <a:chOff x="2894889" y="4360566"/>
            <a:chExt cx="1149282" cy="2372710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8"/>
            <a:srcRect t="3701" r="32199" b="27108"/>
            <a:stretch/>
          </p:blipFill>
          <p:spPr>
            <a:xfrm>
              <a:off x="2960588" y="4648201"/>
              <a:ext cx="1016099" cy="1804988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4889" y="4360566"/>
              <a:ext cx="1149282" cy="2372710"/>
            </a:xfrm>
            <a:prstGeom prst="rect">
              <a:avLst/>
            </a:prstGeom>
          </p:spPr>
        </p:pic>
      </p:grpSp>
      <p:grpSp>
        <p:nvGrpSpPr>
          <p:cNvPr id="19" name="Группа 18"/>
          <p:cNvGrpSpPr/>
          <p:nvPr/>
        </p:nvGrpSpPr>
        <p:grpSpPr>
          <a:xfrm>
            <a:off x="4687727" y="3781179"/>
            <a:ext cx="1319662" cy="2646654"/>
            <a:chOff x="3424206" y="3893458"/>
            <a:chExt cx="1319662" cy="2646654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 rotWithShape="1">
            <a:blip r:embed="rId10"/>
            <a:srcRect t="3651" r="24856" b="8365"/>
            <a:stretch/>
          </p:blipFill>
          <p:spPr>
            <a:xfrm>
              <a:off x="3508613" y="4139334"/>
              <a:ext cx="1148503" cy="2340841"/>
            </a:xfrm>
            <a:prstGeom prst="rect">
              <a:avLst/>
            </a:prstGeom>
          </p:spPr>
        </p:pic>
        <p:sp>
          <p:nvSpPr>
            <p:cNvPr id="17" name="Прямоугольник 16"/>
            <p:cNvSpPr/>
            <p:nvPr/>
          </p:nvSpPr>
          <p:spPr>
            <a:xfrm>
              <a:off x="3495675" y="3933825"/>
              <a:ext cx="1166204" cy="206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206" y="3893458"/>
              <a:ext cx="1319662" cy="264665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547205" y="3951123"/>
              <a:ext cx="258404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9:41</a:t>
              </a:r>
              <a:endParaRPr lang="ru-RU" sz="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07556" y="4032036"/>
              <a:ext cx="351378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neavito.ru</a:t>
              </a:r>
              <a:endParaRPr lang="ru-RU" sz="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56" name="Picture 8" descr="https://image.freepik.com/free-icon/battery-status-symbol_318-62052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02" r="18211"/>
            <a:stretch/>
          </p:blipFill>
          <p:spPr bwMode="auto">
            <a:xfrm rot="5400000">
              <a:off x="4513580" y="3976986"/>
              <a:ext cx="45719" cy="72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cdn3.iconfinder.com/data/icons/simple-files-1/128/Signal-512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47"/>
            <a:stretch/>
          </p:blipFill>
          <p:spPr bwMode="auto">
            <a:xfrm>
              <a:off x="4414068" y="3986285"/>
              <a:ext cx="63045" cy="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4"/>
          <a:srcRect t="37937" r="72381" b="42090"/>
          <a:stretch/>
        </p:blipFill>
        <p:spPr>
          <a:xfrm>
            <a:off x="431240" y="5286844"/>
            <a:ext cx="570894" cy="71867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5" y="4832930"/>
            <a:ext cx="914244" cy="164563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12615" y="64262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312px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26445" y="64643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320px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4301" y="64643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750px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28280" y="642335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828px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6"/>
          <a:srcRect l="-1" t="3704" r="1968" b="23378"/>
          <a:stretch/>
        </p:blipFill>
        <p:spPr>
          <a:xfrm>
            <a:off x="6729800" y="3587750"/>
            <a:ext cx="1927362" cy="2495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220755" y="642335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1024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4" name="Picture 16" descr="http://2.bp.blogspot.com/-QwtM9sbM_kU/UQDGpG0OFkI/AAAAAAAAPSM/aIKpc6Ky2k0/s1600/com.apple.macbookpro-15-retina-display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25700" r="5240" b="19352"/>
          <a:stretch/>
        </p:blipFill>
        <p:spPr bwMode="auto">
          <a:xfrm>
            <a:off x="4268666" y="1074206"/>
            <a:ext cx="3345739" cy="20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16"/>
          <a:srcRect l="-1" t="3702" r="1968" b="60987"/>
          <a:stretch/>
        </p:blipFill>
        <p:spPr>
          <a:xfrm>
            <a:off x="4759196" y="1255294"/>
            <a:ext cx="2365504" cy="14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32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9987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Роли пользователей</a:t>
            </a:r>
            <a:endParaRPr lang="ru-RU" b="1" dirty="0">
              <a:solidFill>
                <a:srgbClr val="C00000"/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368177"/>
              </p:ext>
            </p:extLst>
          </p:nvPr>
        </p:nvGraphicFramePr>
        <p:xfrm>
          <a:off x="214303" y="1111377"/>
          <a:ext cx="8746068" cy="530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7637"/>
                <a:gridCol w="2113471"/>
                <a:gridCol w="1885193"/>
                <a:gridCol w="1519767"/>
              </a:tblGrid>
              <a:tr h="626534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Права пользователей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Незарегистрированный пользователь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Зарегистрированный пользователь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Администратор</a:t>
                      </a:r>
                      <a:endParaRPr lang="ru-RU" sz="1400" dirty="0"/>
                    </a:p>
                  </a:txBody>
                  <a:tcPr anchor="ctr" anchorCtr="1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Просмотр объявлений</a:t>
                      </a:r>
                      <a:endParaRPr lang="ru-RU" sz="14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Поиск объявлений</a:t>
                      </a:r>
                      <a:endParaRPr lang="ru-RU" sz="14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Просмотр информации о пользователе</a:t>
                      </a:r>
                      <a:endParaRPr lang="ru-RU" sz="14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Редактирование личной</a:t>
                      </a:r>
                      <a:r>
                        <a:rPr lang="ru-RU" sz="1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ru-RU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информации</a:t>
                      </a:r>
                      <a:endParaRPr lang="ru-RU" sz="14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ru-RU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Подача объявлений</a:t>
                      </a:r>
                      <a:endParaRPr lang="ru-RU" sz="14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ru-RU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Наделение</a:t>
                      </a:r>
                      <a:r>
                        <a:rPr lang="ru-RU" sz="1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/лишение прав администратора</a:t>
                      </a:r>
                      <a:endParaRPr lang="ru-RU" sz="14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ru-RU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ru-RU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Блокировка/разблокировка пользователей</a:t>
                      </a:r>
                      <a:endParaRPr lang="ru-RU" sz="14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ru-RU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ru-RU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Информирование о комментариях </a:t>
                      </a:r>
                    </a:p>
                    <a:p>
                      <a:pPr algn="ctr"/>
                      <a:r>
                        <a:rPr lang="ru-RU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к объявлениям пользователям</a:t>
                      </a:r>
                      <a:endParaRPr lang="ru-RU" sz="14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ru-RU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ru-RU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52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9832" t="10776" r="15209" b="15350"/>
          <a:stretch/>
        </p:blipFill>
        <p:spPr>
          <a:xfrm>
            <a:off x="3897297" y="1198485"/>
            <a:ext cx="4900473" cy="27165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244" y="1301455"/>
            <a:ext cx="647790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ru-RU" b="1" dirty="0" smtClean="0"/>
              <a:t>Возможности Администратора:</a:t>
            </a:r>
            <a:endParaRPr lang="en-US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Просмотр всех объявлений вне </a:t>
            </a:r>
            <a:br>
              <a:rPr lang="ru-RU" sz="1600" dirty="0" smtClean="0"/>
            </a:br>
            <a:r>
              <a:rPr lang="ru-RU" sz="1600" dirty="0" smtClean="0"/>
              <a:t>зависимости от статуса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Изменить статус объявления:</a:t>
            </a:r>
          </a:p>
          <a:p>
            <a:pPr marL="628650" lvl="1" indent="-2667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опубликовано.</a:t>
            </a:r>
          </a:p>
          <a:p>
            <a:pPr marL="628650" lvl="1" indent="-2667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не опубликовано.</a:t>
            </a:r>
          </a:p>
          <a:p>
            <a:pPr marL="628650" lvl="1" indent="-2667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восстановить </a:t>
            </a:r>
            <a:r>
              <a:rPr lang="ru-RU" sz="1600" dirty="0"/>
              <a:t>объявление</a:t>
            </a:r>
            <a:r>
              <a:rPr lang="ru-RU" sz="1600" dirty="0" smtClean="0"/>
              <a:t> </a:t>
            </a:r>
            <a:br>
              <a:rPr lang="ru-RU" sz="1600" dirty="0" smtClean="0"/>
            </a:br>
            <a:r>
              <a:rPr lang="ru-RU" sz="1600" dirty="0" smtClean="0"/>
              <a:t>удаленное его автором. </a:t>
            </a:r>
          </a:p>
          <a:p>
            <a:pPr marL="628650" lvl="1" indent="-2667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удалить объявление из </a:t>
            </a:r>
            <a:r>
              <a:rPr lang="ru-RU" sz="1600" dirty="0"/>
              <a:t>БД. </a:t>
            </a:r>
            <a:endParaRPr lang="ru-RU" sz="16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 smtClean="0"/>
              <a:t>Запретить </a:t>
            </a:r>
            <a:r>
              <a:rPr lang="ru-RU" sz="1600" dirty="0"/>
              <a:t>вход пользователю (</a:t>
            </a:r>
            <a:r>
              <a:rPr lang="ru-RU" sz="1600" dirty="0" err="1"/>
              <a:t>забанить</a:t>
            </a:r>
            <a:r>
              <a:rPr lang="ru-RU" sz="1600" dirty="0"/>
              <a:t>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/>
              <a:t>Разрешить вход заблокированному пользователю (</a:t>
            </a:r>
            <a:r>
              <a:rPr lang="ru-RU" sz="1600" dirty="0" err="1"/>
              <a:t>разбанить</a:t>
            </a:r>
            <a:r>
              <a:rPr lang="ru-RU" sz="1600" dirty="0"/>
              <a:t>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/>
              <a:t>Наделить пользователя правами Администратора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/>
              <a:t>Лишить пользователя прав </a:t>
            </a:r>
            <a:r>
              <a:rPr lang="ru-RU" sz="1600" dirty="0" smtClean="0"/>
              <a:t>Администратора</a:t>
            </a:r>
            <a:endParaRPr lang="ru-RU" sz="16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28651" y="163208"/>
            <a:ext cx="7886698" cy="8369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C00000"/>
                </a:solidFill>
              </a:rPr>
              <a:t>Личный кабинет Администратора</a:t>
            </a:r>
          </a:p>
        </p:txBody>
      </p:sp>
      <p:pic>
        <p:nvPicPr>
          <p:cNvPr id="1026" name="Picture 2" descr="ÐÐ°ÑÑÐ¸Ð½ÐºÐ¸ Ð¿Ð¾ Ð·Ð°Ð¿ÑÐ¾ÑÑ imac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004178"/>
            <a:ext cx="6838950" cy="410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408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Скорость загрузки веб-страниц</a:t>
            </a:r>
            <a:endParaRPr lang="ru-RU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Диаграмма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908716"/>
              </p:ext>
            </p:extLst>
          </p:nvPr>
        </p:nvGraphicFramePr>
        <p:xfrm>
          <a:off x="242887" y="2249181"/>
          <a:ext cx="8658225" cy="4329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554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9686" y="163208"/>
            <a:ext cx="7886698" cy="998742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Unit </a:t>
            </a:r>
            <a:r>
              <a:rPr lang="ru-RU" b="1" dirty="0" smtClean="0">
                <a:solidFill>
                  <a:srgbClr val="C00000"/>
                </a:solidFill>
              </a:rPr>
              <a:t> тестирование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6615" y="1592044"/>
            <a:ext cx="279130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1600" b="1" dirty="0"/>
              <a:t>Для тестирования использовались </a:t>
            </a:r>
            <a:r>
              <a:rPr lang="en-US" sz="1600" b="1" dirty="0" err="1">
                <a:solidFill>
                  <a:srgbClr val="C00000"/>
                </a:solidFill>
              </a:rPr>
              <a:t>Nunit</a:t>
            </a:r>
            <a:r>
              <a:rPr lang="en-US" sz="1600" b="1" dirty="0"/>
              <a:t> </a:t>
            </a:r>
            <a:r>
              <a:rPr lang="ru-RU" sz="1600" b="1" dirty="0"/>
              <a:t>и </a:t>
            </a:r>
            <a:r>
              <a:rPr lang="en-US" sz="1600" b="1" dirty="0" err="1" smtClean="0">
                <a:solidFill>
                  <a:srgbClr val="C00000"/>
                </a:solidFill>
              </a:rPr>
              <a:t>Moq</a:t>
            </a:r>
            <a:r>
              <a:rPr lang="ru-RU" sz="1600" b="1" dirty="0" smtClean="0"/>
              <a:t>.</a:t>
            </a:r>
            <a:endParaRPr lang="ru-RU" sz="1600" b="1" dirty="0"/>
          </a:p>
          <a:p>
            <a:pPr algn="ctr">
              <a:lnSpc>
                <a:spcPct val="130000"/>
              </a:lnSpc>
            </a:pPr>
            <a:endParaRPr lang="ru-RU" sz="1600" b="1" dirty="0" smtClean="0"/>
          </a:p>
          <a:p>
            <a:pPr algn="ctr">
              <a:lnSpc>
                <a:spcPct val="130000"/>
              </a:lnSpc>
            </a:pPr>
            <a:r>
              <a:rPr lang="ru-RU" sz="2000" b="1" dirty="0" smtClean="0">
                <a:solidFill>
                  <a:schemeClr val="accent1">
                    <a:lumMod val="75000"/>
                  </a:schemeClr>
                </a:solidFill>
              </a:rPr>
              <a:t>Тестами покрыто большинство методов сервисов в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API.</a:t>
            </a:r>
            <a:endParaRPr lang="ru-RU" sz="20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072" y="1601528"/>
            <a:ext cx="2555130" cy="2541647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69" y="4558770"/>
            <a:ext cx="2601070" cy="1071029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93973" y="1202087"/>
            <a:ext cx="1312603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/>
              <a:t>Advert Test</a:t>
            </a:r>
            <a:endParaRPr lang="ru-RU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77894" y="4130342"/>
            <a:ext cx="1302555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/>
              <a:t>Category Test</a:t>
            </a:r>
            <a:endParaRPr lang="ru-RU" sz="16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69" y="6240041"/>
            <a:ext cx="2601070" cy="457730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277897" y="5805406"/>
            <a:ext cx="130255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/>
              <a:t>Region Test</a:t>
            </a:r>
            <a:endParaRPr lang="ru-RU" sz="1600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0" y="4561827"/>
            <a:ext cx="2717829" cy="2135944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53334" y="4125245"/>
            <a:ext cx="1485822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/>
              <a:t>Comment Test</a:t>
            </a:r>
            <a:endParaRPr lang="ru-RU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212767" y="4160435"/>
            <a:ext cx="1243173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/>
              <a:t>User Test</a:t>
            </a:r>
            <a:endParaRPr lang="ru-RU" sz="1600" b="1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1" y="1599112"/>
            <a:ext cx="2717829" cy="2570291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47272" y="1159631"/>
            <a:ext cx="130255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/>
              <a:t>Admin Test</a:t>
            </a:r>
            <a:endParaRPr lang="ru-RU" sz="1600" b="1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74"/>
          <a:stretch/>
        </p:blipFill>
        <p:spPr>
          <a:xfrm>
            <a:off x="6182072" y="4558771"/>
            <a:ext cx="2555130" cy="2134129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86128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Выполненные задачи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27" y="1345334"/>
            <a:ext cx="3981026" cy="5068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00B050"/>
                </a:solidFill>
              </a:rPr>
              <a:t>Базовые задачи: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Регистрация в системе.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Вход в </a:t>
            </a: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систему.</a:t>
            </a:r>
            <a:endParaRPr lang="ru-RU" sz="12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Добавление объявлений.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Редактирование объявлений.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Удаление </a:t>
            </a:r>
            <a:r>
              <a:rPr lang="ru-RU" sz="12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объявления</a:t>
            </a: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Отображение объявлений по категориям.</a:t>
            </a:r>
            <a:endParaRPr lang="ru-RU" sz="12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>
                <a:ea typeface="Calibri" panose="020F0502020204030204" pitchFamily="34" charset="0"/>
                <a:cs typeface="Times New Roman" panose="02020603050405020304" pitchFamily="18" charset="0"/>
              </a:rPr>
              <a:t>Поиск объявления п</a:t>
            </a:r>
            <a:r>
              <a:rPr lang="ru-RU" sz="12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о требуемым характеристикам.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Публикация/удаление </a:t>
            </a:r>
            <a:r>
              <a:rPr lang="ru-RU" sz="12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комментариев к объявлению</a:t>
            </a: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Мультиязычный</a:t>
            </a: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интерфейс.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Время загрузки страниц менее 5 секунд.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Поддержка различных браузеров.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Верстка сайта для экранов с минимальным </a:t>
            </a:r>
            <a:b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разрешением </a:t>
            </a:r>
            <a:r>
              <a:rPr lang="ru-RU" sz="1200" b="1" dirty="0" smtClean="0"/>
              <a:t>1024х768 </a:t>
            </a:r>
            <a:r>
              <a:rPr lang="ru-RU" sz="1200" b="1" dirty="0"/>
              <a:t>пикселей</a:t>
            </a:r>
            <a:r>
              <a:rPr lang="ru-RU" sz="1200" b="1" dirty="0" smtClean="0"/>
              <a:t>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Администрирование сайта.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en-US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Unit </a:t>
            </a:r>
            <a:r>
              <a:rPr lang="ru-RU" sz="12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бизнес логики.</a:t>
            </a:r>
            <a:endParaRPr lang="ru-RU" sz="12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8704" y="1653333"/>
            <a:ext cx="4030847" cy="4765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7030A0"/>
                </a:solidFill>
              </a:rPr>
              <a:t>Дополнительные задачи: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Добавление ответов на комментарии.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Публикация/удаление ответов на комментарии.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Добавление/удаление «</a:t>
            </a:r>
            <a:r>
              <a:rPr lang="ru-RU" sz="1200" b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лайков</a:t>
            </a: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 к комментарию.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Просмотр </a:t>
            </a:r>
            <a:r>
              <a:rPr lang="ru-RU" sz="1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данных автора объявления.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Изменение статуса </a:t>
            </a: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объявления.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Информатор комментариев.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Адаптивная верстка веб-приложения.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Личный кабинет пользователя.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Редактирование личной информации.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Регистрация пользователя в системе с помощью </a:t>
            </a:r>
            <a:b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внешних сервисов </a:t>
            </a:r>
            <a:r>
              <a:rPr lang="en-US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(Google, VK, Microsoft).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Администрирование пользователей</a:t>
            </a: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Серверная </a:t>
            </a:r>
            <a:r>
              <a:rPr lang="ru-RU" sz="1200" b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валидация</a:t>
            </a: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отправляемых данных в БД.</a:t>
            </a:r>
          </a:p>
          <a:p>
            <a:pPr marL="228600" lvl="2" indent="-228600">
              <a:lnSpc>
                <a:spcPct val="150000"/>
              </a:lnSpc>
              <a:spcBef>
                <a:spcPts val="200"/>
              </a:spcBef>
              <a:buFontTx/>
              <a:buAutoNum type="arabicPeriod"/>
            </a:pP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Клиентская </a:t>
            </a:r>
            <a:r>
              <a:rPr lang="ru-RU" sz="1200" b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валидация</a:t>
            </a: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отправляемых данных в БД</a:t>
            </a:r>
            <a:r>
              <a:rPr lang="ru-RU" sz="1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2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6" y="193229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5" y="4625648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0" y="222898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0" y="253018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0" y="2832250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9" y="313104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9" y="342900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9" y="402881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9" y="372669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90" y="4326958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5" y="492713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77" y="523601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5" y="580496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5" y="610199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335" y="225237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054" y="495524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698" y="2558588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99" y="285978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18" y="3161851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317" y="346064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18" y="375860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18" y="435841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18" y="405629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848" y="465655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16" y="5517988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99" y="582727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www.irandavari.com/wp-content/uploads/2017/05/accept-600x6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379" y="6117791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05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7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3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6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9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2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8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700"/>
                            </p:stCondLst>
                            <p:childTnLst>
                              <p:par>
                                <p:cTn id="1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300"/>
                            </p:stCondLst>
                            <p:childTnLst>
                              <p:par>
                                <p:cTn id="1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600"/>
                            </p:stCondLst>
                            <p:childTnLst>
                              <p:par>
                                <p:cTn id="1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6900"/>
                            </p:stCondLst>
                            <p:childTnLst>
                              <p:par>
                                <p:cTn id="1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7200"/>
                            </p:stCondLst>
                            <p:childTnLst>
                              <p:par>
                                <p:cTn id="1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500"/>
                            </p:stCondLst>
                            <p:childTnLst>
                              <p:par>
                                <p:cTn id="1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800"/>
                            </p:stCondLst>
                            <p:childTnLst>
                              <p:par>
                                <p:cTn id="1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Спасибо за внимание !!!</a:t>
            </a:r>
            <a:endParaRPr lang="ru-RU" b="1" dirty="0">
              <a:solidFill>
                <a:srgbClr val="C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60" y="602031"/>
            <a:ext cx="6565079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9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29640" y="2014811"/>
            <a:ext cx="3167149" cy="1044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Уровень </a:t>
            </a:r>
            <a:r>
              <a:rPr lang="ru-RU" dirty="0"/>
              <a:t>представления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29639" y="3489744"/>
            <a:ext cx="3167149" cy="104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Уровень </a:t>
            </a:r>
            <a:r>
              <a:rPr lang="ru-RU" dirty="0"/>
              <a:t>бизнес-логики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5481" y="4966640"/>
            <a:ext cx="3167149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Уровень </a:t>
            </a:r>
            <a:r>
              <a:rPr lang="ru-RU" dirty="0"/>
              <a:t>доступа к данным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81124" y="5080869"/>
            <a:ext cx="321787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sz="4000" b="1" dirty="0" smtClean="0">
                <a:ln/>
                <a:solidFill>
                  <a:schemeClr val="accent3"/>
                </a:solidFill>
              </a:rPr>
              <a:t>База данных</a:t>
            </a:r>
            <a:endParaRPr lang="ru-RU" sz="4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22008" y="2101830"/>
            <a:ext cx="331393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sz="4000" b="1" dirty="0" smtClean="0">
                <a:ln/>
                <a:solidFill>
                  <a:schemeClr val="accent3"/>
                </a:solidFill>
              </a:rPr>
              <a:t>Пользователь</a:t>
            </a:r>
            <a:endParaRPr lang="ru-RU" sz="4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5" name="Стрелка вверх 14"/>
          <p:cNvSpPr/>
          <p:nvPr/>
        </p:nvSpPr>
        <p:spPr>
          <a:xfrm>
            <a:off x="1495830" y="3108212"/>
            <a:ext cx="249382" cy="330677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верх 15"/>
          <p:cNvSpPr/>
          <p:nvPr/>
        </p:nvSpPr>
        <p:spPr>
          <a:xfrm rot="10800000">
            <a:off x="1894841" y="3108211"/>
            <a:ext cx="249382" cy="330677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верх 16"/>
          <p:cNvSpPr/>
          <p:nvPr/>
        </p:nvSpPr>
        <p:spPr>
          <a:xfrm>
            <a:off x="1495830" y="4578250"/>
            <a:ext cx="249382" cy="330677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верх 17"/>
          <p:cNvSpPr/>
          <p:nvPr/>
        </p:nvSpPr>
        <p:spPr>
          <a:xfrm rot="10800000">
            <a:off x="1894841" y="4578249"/>
            <a:ext cx="249382" cy="330677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верх 18"/>
          <p:cNvSpPr/>
          <p:nvPr/>
        </p:nvSpPr>
        <p:spPr>
          <a:xfrm rot="5400000">
            <a:off x="3565700" y="2168822"/>
            <a:ext cx="249382" cy="330677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верх 19"/>
          <p:cNvSpPr/>
          <p:nvPr/>
        </p:nvSpPr>
        <p:spPr>
          <a:xfrm rot="16200000">
            <a:off x="3565700" y="2559520"/>
            <a:ext cx="249382" cy="330677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верх 22"/>
          <p:cNvSpPr/>
          <p:nvPr/>
        </p:nvSpPr>
        <p:spPr>
          <a:xfrm rot="5400000">
            <a:off x="3565700" y="5094904"/>
            <a:ext cx="249382" cy="330677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верх 23"/>
          <p:cNvSpPr/>
          <p:nvPr/>
        </p:nvSpPr>
        <p:spPr>
          <a:xfrm rot="16200000">
            <a:off x="3565700" y="5485602"/>
            <a:ext cx="249382" cy="330677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http://cliparts.co/cliparts/rin/Rdk/rinRdk7i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022" y="4723072"/>
            <a:ext cx="1422254" cy="14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Овальная выноска 25"/>
          <p:cNvSpPr/>
          <p:nvPr/>
        </p:nvSpPr>
        <p:spPr>
          <a:xfrm>
            <a:off x="4200719" y="1499222"/>
            <a:ext cx="742562" cy="386656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800" dirty="0" smtClean="0"/>
              <a:t>Дизайн УГ!</a:t>
            </a:r>
            <a:endParaRPr lang="ru-RU" sz="800" dirty="0"/>
          </a:p>
        </p:txBody>
      </p:sp>
      <p:sp>
        <p:nvSpPr>
          <p:cNvPr id="28" name="Овальная выноска 27"/>
          <p:cNvSpPr/>
          <p:nvPr/>
        </p:nvSpPr>
        <p:spPr>
          <a:xfrm>
            <a:off x="5132918" y="1207931"/>
            <a:ext cx="1336678" cy="529015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800" dirty="0" smtClean="0"/>
              <a:t>Зато архитектура многоуровневая и </a:t>
            </a:r>
            <a:r>
              <a:rPr lang="en-US" sz="800" dirty="0" smtClean="0"/>
              <a:t>SDK 2.2</a:t>
            </a:r>
            <a:endParaRPr lang="ru-RU" sz="800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20" y="1736250"/>
            <a:ext cx="1880966" cy="167196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856254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Архитектура приложения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7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819558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Структура базы данных</a:t>
            </a:r>
            <a:endParaRPr lang="ru-RU" b="1" dirty="0">
              <a:solidFill>
                <a:srgbClr val="C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61" y="965182"/>
            <a:ext cx="6554664" cy="56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0720" t="8056" r="19740"/>
          <a:stretch/>
        </p:blipFill>
        <p:spPr>
          <a:xfrm>
            <a:off x="600075" y="1651567"/>
            <a:ext cx="3562350" cy="56159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1449" y="2949649"/>
            <a:ext cx="184731" cy="377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endParaRPr lang="ru-RU" sz="1600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680960" y="1657972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35" y="3601549"/>
            <a:ext cx="510540" cy="51054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0"/>
            <a:ext cx="7886698" cy="991312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Главная страница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449" y="1687194"/>
            <a:ext cx="4023153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b="1" dirty="0" smtClean="0"/>
              <a:t>Содержимое страницы: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 smtClean="0"/>
              <a:t>Информация о компании.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 smtClean="0"/>
              <a:t>Двенадцать последние объявлений.</a:t>
            </a: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ru-RU" b="1" dirty="0"/>
              <a:t>Структура </a:t>
            </a:r>
            <a:r>
              <a:rPr lang="en-US" b="1" dirty="0"/>
              <a:t>layout</a:t>
            </a:r>
            <a:r>
              <a:rPr lang="ru-RU" b="1" dirty="0"/>
              <a:t>: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/>
              <a:t>Шапка: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/>
              <a:t>Логотип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/>
              <a:t>Список категорий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/>
              <a:t>Кнопки регистрации/авторизации.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/>
              <a:t>Панель поиска объявлений.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/>
              <a:t>Контент страницы.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ru-RU" sz="1600" dirty="0"/>
              <a:t>Подвал: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Выбор языка интерфейса</a:t>
            </a:r>
            <a:endParaRPr lang="en-US" sz="1600" dirty="0" smtClean="0"/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Список </a:t>
            </a:r>
            <a:r>
              <a:rPr lang="ru-RU" sz="1600" dirty="0"/>
              <a:t>социальных сетей.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/>
              <a:t>Контакты.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ru-RU" sz="1600" dirty="0"/>
              <a:t>Счетчики</a:t>
            </a:r>
            <a:r>
              <a:rPr lang="ru-RU" sz="1600" dirty="0" smtClean="0"/>
              <a:t>.</a:t>
            </a:r>
          </a:p>
        </p:txBody>
      </p:sp>
      <p:pic>
        <p:nvPicPr>
          <p:cNvPr id="1032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559102" y="3357066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05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0.00174 -0.1657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824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0017 -0.1650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4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16574 L -4.16667E-6 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1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16504 L 1.11111E-6 2.59259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8889E-6 -7.40741E-7 L -0.21215 -0.3159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8" y="-1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4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9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4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7916" r="28542"/>
          <a:stretch/>
        </p:blipFill>
        <p:spPr>
          <a:xfrm>
            <a:off x="421004" y="1657258"/>
            <a:ext cx="3863552" cy="499119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80960" y="1655305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35" y="3598882"/>
            <a:ext cx="510540" cy="51054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4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0"/>
            <a:ext cx="7886698" cy="999858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Категории объявлений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1449" y="1687194"/>
            <a:ext cx="4583884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/>
              <a:t>Содержимое страницы: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Перечень подкатегорий.</a:t>
            </a:r>
            <a:endParaRPr lang="ru-RU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Перечень объявлений: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Заголовок объявления.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Цена</a:t>
            </a:r>
            <a:r>
              <a:rPr lang="ru-RU" sz="1600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Дата </a:t>
            </a:r>
            <a:r>
              <a:rPr lang="ru-RU" sz="1600" dirty="0" err="1" smtClean="0"/>
              <a:t>публикаии</a:t>
            </a:r>
            <a:r>
              <a:rPr lang="ru-RU" sz="1600" dirty="0" smtClean="0"/>
              <a:t>.</a:t>
            </a:r>
            <a:endParaRPr lang="ru-RU" sz="16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Короткое описание объекта объявления.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Навигационная панель.</a:t>
            </a:r>
          </a:p>
        </p:txBody>
      </p:sp>
      <p:pic>
        <p:nvPicPr>
          <p:cNvPr id="7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11452" y="4371585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0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-0.03247 -0.076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7397" r="28749"/>
          <a:stretch/>
        </p:blipFill>
        <p:spPr>
          <a:xfrm>
            <a:off x="554355" y="1600109"/>
            <a:ext cx="3594242" cy="461019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0"/>
            <a:ext cx="7886698" cy="990600"/>
          </a:xfrm>
        </p:spPr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Страница объявления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1449" y="1687194"/>
            <a:ext cx="3487686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/>
              <a:t>Содержимое страницы: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Параметры объявления: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Цена.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Номер объявления.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Дата публикации.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Автор объявления.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600" dirty="0" smtClean="0"/>
              <a:t>Контактная информация.</a:t>
            </a:r>
            <a:endParaRPr lang="ru-RU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Фотографии объекта объявления.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Описание объекта объявления.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Комментарии к объявлению.</a:t>
            </a:r>
            <a:endParaRPr lang="ru-RU" sz="16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"/>
          <a:stretch/>
        </p:blipFill>
        <p:spPr>
          <a:xfrm>
            <a:off x="820220" y="1826419"/>
            <a:ext cx="2221595" cy="1247771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674451" y="1645489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26" y="3589066"/>
            <a:ext cx="510540" cy="510540"/>
          </a:xfrm>
          <a:prstGeom prst="rect">
            <a:avLst/>
          </a:prstGeom>
        </p:spPr>
      </p:pic>
      <p:pic>
        <p:nvPicPr>
          <p:cNvPr id="18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11452" y="4371585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2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-0.18247 -0.2351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2" y="-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247 -0.23519 L -0.06737 -0.3289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7" y="-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00"/>
                            </p:stCondLst>
                            <p:childTnLst>
                              <p:par>
                                <p:cTn id="4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00"/>
                            </p:stCondLst>
                            <p:childTnLst>
                              <p:par>
                                <p:cTn id="4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8896" t="6730" r="28419"/>
          <a:stretch/>
        </p:blipFill>
        <p:spPr>
          <a:xfrm>
            <a:off x="503853" y="1649972"/>
            <a:ext cx="3722914" cy="440635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0"/>
            <a:ext cx="7886698" cy="9906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Информация об авторе объявления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1449" y="1687194"/>
            <a:ext cx="3719993" cy="1946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/>
              <a:t>Содержимое страницы: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Информация об авторе объявления.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Фотографии объекта объявления.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Описание объекта объявления.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Комментарии к объявлению.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4587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8896" t="6730" r="28419"/>
          <a:stretch/>
        </p:blipFill>
        <p:spPr>
          <a:xfrm>
            <a:off x="503853" y="1649972"/>
            <a:ext cx="3722914" cy="440635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6" y="2066038"/>
            <a:ext cx="716581" cy="11217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98" y="2057305"/>
            <a:ext cx="989991" cy="11495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32" y="4911873"/>
            <a:ext cx="3377298" cy="1144456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812924" y="1908506"/>
            <a:ext cx="615826" cy="153888"/>
            <a:chOff x="86630" y="1919619"/>
            <a:chExt cx="711751" cy="153888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158746" y="1955387"/>
              <a:ext cx="481806" cy="812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630" y="1919619"/>
              <a:ext cx="711751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" dirty="0" smtClean="0"/>
                <a:t>Автомобили</a:t>
              </a:r>
              <a:endParaRPr lang="ru-RU" sz="400" dirty="0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2825420" y="1907019"/>
            <a:ext cx="711751" cy="153888"/>
            <a:chOff x="86630" y="1919619"/>
            <a:chExt cx="711751" cy="153888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58746" y="1955387"/>
              <a:ext cx="481806" cy="812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0" y="1919619"/>
              <a:ext cx="711751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" dirty="0" smtClean="0"/>
                <a:t>Республика Коми</a:t>
              </a:r>
              <a:endParaRPr lang="ru-RU" sz="400" dirty="0"/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1502450" y="1944292"/>
            <a:ext cx="1357432" cy="81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485164" y="2054015"/>
            <a:ext cx="1446505" cy="386766"/>
          </a:xfrm>
          <a:prstGeom prst="rect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" dirty="0"/>
              <a:t>Bentley Continental </a:t>
            </a:r>
            <a:r>
              <a:rPr lang="en-US" sz="400" dirty="0" err="1" smtClean="0"/>
              <a:t>Supersports</a:t>
            </a:r>
            <a:endParaRPr lang="en-US" sz="400" cap="all" dirty="0">
              <a:hlinkClick r:id="rId7"/>
            </a:endParaRPr>
          </a:p>
          <a:p>
            <a:pPr fontAlgn="t"/>
            <a:r>
              <a:rPr lang="en-US" sz="400" dirty="0" smtClean="0"/>
              <a:t>Bentley</a:t>
            </a:r>
            <a:r>
              <a:rPr lang="en-US" sz="400" dirty="0"/>
              <a:t> GT Speed</a:t>
            </a:r>
          </a:p>
          <a:p>
            <a:r>
              <a:rPr lang="en-US" sz="400" dirty="0" smtClean="0"/>
              <a:t>BMW X5</a:t>
            </a:r>
          </a:p>
          <a:p>
            <a:r>
              <a:rPr lang="en-US" sz="400" dirty="0"/>
              <a:t>BMW </a:t>
            </a:r>
            <a:r>
              <a:rPr lang="en-US" sz="400" dirty="0" smtClean="0"/>
              <a:t>M5</a:t>
            </a:r>
          </a:p>
          <a:p>
            <a:r>
              <a:rPr lang="en-US" sz="400" dirty="0" smtClean="0"/>
              <a:t>BMW i8</a:t>
            </a:r>
          </a:p>
          <a:p>
            <a:r>
              <a:rPr lang="en-US" sz="400" dirty="0" smtClean="0"/>
              <a:t>Mercedes-Benz Sprinter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1485899" y="2054458"/>
            <a:ext cx="1446505" cy="236687"/>
          </a:xfrm>
          <a:prstGeom prst="rect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" dirty="0" smtClean="0"/>
              <a:t>BMW X5</a:t>
            </a:r>
          </a:p>
          <a:p>
            <a:r>
              <a:rPr lang="en-US" sz="400" dirty="0"/>
              <a:t>BMW </a:t>
            </a:r>
            <a:r>
              <a:rPr lang="en-US" sz="400" dirty="0" smtClean="0"/>
              <a:t>M5</a:t>
            </a:r>
          </a:p>
          <a:p>
            <a:r>
              <a:rPr lang="en-US" sz="400" dirty="0" smtClean="0"/>
              <a:t>BMW i8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1253" y="1898986"/>
            <a:ext cx="108004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BMW M5</a:t>
            </a:r>
            <a:endParaRPr lang="ru-RU" sz="5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0136" y="1899512"/>
            <a:ext cx="44827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BM</a:t>
            </a:r>
            <a:endParaRPr lang="ru-RU" sz="500" dirty="0"/>
          </a:p>
        </p:txBody>
      </p:sp>
      <p:sp>
        <p:nvSpPr>
          <p:cNvPr id="25" name="TextBox 24"/>
          <p:cNvSpPr txBox="1"/>
          <p:nvPr/>
        </p:nvSpPr>
        <p:spPr>
          <a:xfrm>
            <a:off x="1479949" y="1899884"/>
            <a:ext cx="2428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B</a:t>
            </a:r>
            <a:endParaRPr lang="ru-RU" sz="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0"/>
            <a:ext cx="7886698" cy="9906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Поиск объявлений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1449" y="1687194"/>
            <a:ext cx="417305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/>
              <a:t>Поисковые параметры:</a:t>
            </a:r>
            <a:endParaRPr lang="ru-RU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Категория  объявления.</a:t>
            </a:r>
            <a:endParaRPr lang="ru-RU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Поисковый запрос.</a:t>
            </a:r>
            <a:endParaRPr lang="ru-RU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 smtClean="0"/>
              <a:t>Регион.</a:t>
            </a:r>
            <a:endParaRPr lang="ru-RU" sz="1600" dirty="0" smtClean="0"/>
          </a:p>
          <a:p>
            <a:pPr>
              <a:lnSpc>
                <a:spcPct val="150000"/>
              </a:lnSpc>
            </a:pPr>
            <a:endParaRPr lang="ru-RU" sz="1600" dirty="0" smtClean="0"/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rgbClr val="0070C0"/>
                </a:solidFill>
              </a:rPr>
              <a:t>Для помощи юзеру в формировании поискового запроса в функционал формы поиска добавлена функция </a:t>
            </a:r>
            <a:r>
              <a:rPr lang="ru-RU" sz="1600" b="1" dirty="0" err="1" smtClean="0">
                <a:solidFill>
                  <a:srgbClr val="C00000"/>
                </a:solidFill>
              </a:rPr>
              <a:t>автозаполнения</a:t>
            </a:r>
            <a:r>
              <a:rPr lang="ru-RU" sz="1600" dirty="0" smtClean="0">
                <a:solidFill>
                  <a:srgbClr val="0070C0"/>
                </a:solidFill>
              </a:rPr>
              <a:t>.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679440" y="1654515"/>
            <a:ext cx="3376690" cy="440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15" y="3598092"/>
            <a:ext cx="510540" cy="510540"/>
          </a:xfrm>
          <a:prstGeom prst="rect">
            <a:avLst/>
          </a:prstGeom>
        </p:spPr>
      </p:pic>
      <p:pic>
        <p:nvPicPr>
          <p:cNvPr id="18" name="Picture 8" descr="http://laoblogger.com/images/clipart-touch-2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5500" r="15459" b="15250"/>
          <a:stretch/>
        </p:blipFill>
        <p:spPr bwMode="auto">
          <a:xfrm rot="19247090">
            <a:off x="3711452" y="4371585"/>
            <a:ext cx="1401055" cy="1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34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-0.25417 -0.4229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-2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417 -0.42292 L -0.29896 -0.3993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00"/>
                            </p:stCondLst>
                            <p:childTnLst>
                              <p:par>
                                <p:cTn id="3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896 -0.39931 L -0.0316 -0.4203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68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600"/>
                            </p:stCondLst>
                            <p:childTnLst>
                              <p:par>
                                <p:cTn id="4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4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 -0.42037 L -0.06441 -0.31575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00"/>
                            </p:stCondLst>
                            <p:childTnLst>
                              <p:par>
                                <p:cTn id="5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8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2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41 -0.31574 L -0.23211 -0.42963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1" y="-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200"/>
                            </p:stCondLst>
                            <p:childTnLst>
                              <p:par>
                                <p:cTn id="6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6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212 -0.42963 L -0.16181 0.1044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2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4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400"/>
                            </p:stCondLst>
                            <p:childTnLst>
                              <p:par>
                                <p:cTn id="8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800"/>
                            </p:stCondLst>
                            <p:childTnLst>
                              <p:par>
                                <p:cTn id="9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181 0.1044 L -0.09566 0.1044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800"/>
                            </p:stCondLst>
                            <p:childTnLst>
                              <p:par>
                                <p:cTn id="9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2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200"/>
                            </p:stCondLst>
                            <p:childTnLst>
                              <p:par>
                                <p:cTn id="10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600"/>
                            </p:stCondLst>
                            <p:childTnLst>
                              <p:par>
                                <p:cTn id="1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66 0.1044 L -0.23455 -0.4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10" y="-2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600"/>
                            </p:stCondLst>
                            <p:childTnLst>
                              <p:par>
                                <p:cTn id="11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400"/>
                            </p:stCondLst>
                            <p:childTnLst>
                              <p:par>
                                <p:cTn id="1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455 -0.4 L -0.02014 -0.42709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6400"/>
                            </p:stCondLst>
                            <p:childTnLst>
                              <p:par>
                                <p:cTn id="1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6800"/>
                            </p:stCondLst>
                            <p:childTnLst>
                              <p:par>
                                <p:cTn id="13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4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73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300"/>
                            </p:stCondLst>
                            <p:childTnLst>
                              <p:par>
                                <p:cTn id="14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3" grpId="1" animBg="1"/>
      <p:bldP spid="24" grpId="0" animBg="1"/>
      <p:bldP spid="24" grpId="1" animBg="1"/>
      <p:bldP spid="20" grpId="0"/>
      <p:bldP spid="26" grpId="0"/>
      <p:bldP spid="26" grpId="1"/>
      <p:bldP spid="25" grpId="0"/>
      <p:bldP spid="25" grpId="1"/>
      <p:bldP spid="2" grpId="1"/>
      <p:bldP spid="2" grpId="2"/>
      <p:bldP spid="5" grpId="1"/>
      <p:bldP spid="5" grpId="2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4598</TotalTime>
  <Words>902</Words>
  <Application>Microsoft Office PowerPoint</Application>
  <PresentationFormat>Экран (4:3)</PresentationFormat>
  <Paragraphs>339</Paragraphs>
  <Slides>27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Bahnschrift Light</vt:lpstr>
      <vt:lpstr>Calibri</vt:lpstr>
      <vt:lpstr>Segoe UI Historic</vt:lpstr>
      <vt:lpstr>Times New Roman</vt:lpstr>
      <vt:lpstr>Wingdings</vt:lpstr>
      <vt:lpstr>Office Theme</vt:lpstr>
      <vt:lpstr>Презентация PowerPoint</vt:lpstr>
      <vt:lpstr>Используемые технологии</vt:lpstr>
      <vt:lpstr>Архитектура приложения</vt:lpstr>
      <vt:lpstr>Структура базы данных</vt:lpstr>
      <vt:lpstr>Главная страница</vt:lpstr>
      <vt:lpstr>Категории объявлений</vt:lpstr>
      <vt:lpstr>Страница объявления</vt:lpstr>
      <vt:lpstr>Информация об авторе объявления</vt:lpstr>
      <vt:lpstr>Поиск объявлений</vt:lpstr>
      <vt:lpstr>Результат поиска объявлений</vt:lpstr>
      <vt:lpstr>Регистрация пользователя</vt:lpstr>
      <vt:lpstr>Вход в систему</vt:lpstr>
      <vt:lpstr>Добавление объявления</vt:lpstr>
      <vt:lpstr>Комментирование объявлений</vt:lpstr>
      <vt:lpstr>Комментирование объявлений</vt:lpstr>
      <vt:lpstr>Информатор комментариев</vt:lpstr>
      <vt:lpstr>Редактирование объявления</vt:lpstr>
      <vt:lpstr>Редактирование личных данных</vt:lpstr>
      <vt:lpstr>Презентация PowerPoint</vt:lpstr>
      <vt:lpstr>Мультиязычный интерфейс</vt:lpstr>
      <vt:lpstr>Адаптивная верстка</vt:lpstr>
      <vt:lpstr>Роли пользователей</vt:lpstr>
      <vt:lpstr>Презентация PowerPoint</vt:lpstr>
      <vt:lpstr>Скорость загрузки веб-страниц</vt:lpstr>
      <vt:lpstr>Unit  тестирование</vt:lpstr>
      <vt:lpstr>Выполненные задачи</vt:lpstr>
      <vt:lpstr>Спасибо за внимание !!!</vt:lpstr>
    </vt:vector>
  </TitlesOfParts>
  <Company>PJSC "New Engineering Technologies"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Виктор Чугунов</cp:lastModifiedBy>
  <cp:revision>495</cp:revision>
  <dcterms:created xsi:type="dcterms:W3CDTF">2016-11-18T14:12:19Z</dcterms:created>
  <dcterms:modified xsi:type="dcterms:W3CDTF">2018-11-30T12:32:11Z</dcterms:modified>
</cp:coreProperties>
</file>